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Default Extension="bin" ContentType="application/vnd.openxmlformats-officedocument.oleObject"/>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56" r:id="rId3"/>
    <p:sldId id="264" r:id="rId4"/>
    <p:sldId id="268" r:id="rId5"/>
    <p:sldId id="269" r:id="rId6"/>
    <p:sldId id="270" r:id="rId7"/>
    <p:sldId id="271" r:id="rId8"/>
    <p:sldId id="272" r:id="rId9"/>
    <p:sldId id="273" r:id="rId10"/>
    <p:sldId id="275" r:id="rId11"/>
    <p:sldId id="276" r:id="rId12"/>
    <p:sldId id="277" r:id="rId13"/>
    <p:sldId id="278" r:id="rId14"/>
    <p:sldId id="279" r:id="rId15"/>
    <p:sldId id="280" r:id="rId16"/>
    <p:sldId id="281" r:id="rId17"/>
    <p:sldId id="282" r:id="rId18"/>
    <p:sldId id="283" r:id="rId19"/>
    <p:sldId id="284" r:id="rId20"/>
    <p:sldId id="285" r:id="rId21"/>
    <p:sldId id="286" r:id="rId22"/>
    <p:sldId id="287" r:id="rId23"/>
    <p:sldId id="288" r:id="rId24"/>
    <p:sldId id="289" r:id="rId25"/>
    <p:sldId id="290"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6" d="100"/>
          <a:sy n="76" d="100"/>
        </p:scale>
        <p:origin x="-816"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 Id="rId6" Type="http://schemas.openxmlformats.org/officeDocument/2006/relationships/image" Target="../media/image9.wmf"/><Relationship Id="rId5" Type="http://schemas.openxmlformats.org/officeDocument/2006/relationships/image" Target="../media/image8.wmf"/><Relationship Id="rId4" Type="http://schemas.openxmlformats.org/officeDocument/2006/relationships/image" Target="../media/image7.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 Id="rId6" Type="http://schemas.openxmlformats.org/officeDocument/2006/relationships/image" Target="../media/image9.wmf"/><Relationship Id="rId5" Type="http://schemas.openxmlformats.org/officeDocument/2006/relationships/image" Target="../media/image8.wmf"/><Relationship Id="rId4" Type="http://schemas.openxmlformats.org/officeDocument/2006/relationships/image" Target="../media/image7.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 Id="rId6" Type="http://schemas.openxmlformats.org/officeDocument/2006/relationships/image" Target="../media/image9.wmf"/><Relationship Id="rId5" Type="http://schemas.openxmlformats.org/officeDocument/2006/relationships/image" Target="../media/image8.wmf"/><Relationship Id="rId4"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9.wmf"/><Relationship Id="rId1" Type="http://schemas.openxmlformats.org/officeDocument/2006/relationships/image" Target="../media/image8.w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image" Target="../media/image9.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randomBar dir="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randomBar dir="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randomBar dir="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12/27/2011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randomBar dir="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12/27/2011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randomBar dir="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12/27/2011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randomBar dir="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12/27/2011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randomBar dir="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12/27/2011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randomBar dir="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12/27/2011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randomBar dir="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randomBar dir="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12/27/2011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ransition>
    <p:randomBar dir="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12/27/2011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randomBar dir="vert"/>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8" Type="http://schemas.openxmlformats.org/officeDocument/2006/relationships/oleObject" Target="../embeddings/oleObject12.bin"/><Relationship Id="rId3" Type="http://schemas.openxmlformats.org/officeDocument/2006/relationships/oleObject" Target="../embeddings/oleObject7.bin"/><Relationship Id="rId7" Type="http://schemas.openxmlformats.org/officeDocument/2006/relationships/oleObject" Target="../embeddings/oleObject11.bin"/><Relationship Id="rId2" Type="http://schemas.openxmlformats.org/officeDocument/2006/relationships/slideLayout" Target="../slideLayouts/slideLayout7.xml"/><Relationship Id="rId1" Type="http://schemas.openxmlformats.org/officeDocument/2006/relationships/vmlDrawing" Target="../drawings/vmlDrawing2.vml"/><Relationship Id="rId6" Type="http://schemas.openxmlformats.org/officeDocument/2006/relationships/oleObject" Target="../embeddings/oleObject10.bin"/><Relationship Id="rId5" Type="http://schemas.openxmlformats.org/officeDocument/2006/relationships/oleObject" Target="../embeddings/oleObject9.bin"/><Relationship Id="rId4" Type="http://schemas.openxmlformats.org/officeDocument/2006/relationships/oleObject" Target="../embeddings/oleObject8.bin"/><Relationship Id="rId9" Type="http://schemas.openxmlformats.org/officeDocument/2006/relationships/image" Target="../media/image12.wmf"/></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18.bin"/><Relationship Id="rId3" Type="http://schemas.openxmlformats.org/officeDocument/2006/relationships/oleObject" Target="../embeddings/oleObject13.bin"/><Relationship Id="rId7" Type="http://schemas.openxmlformats.org/officeDocument/2006/relationships/oleObject" Target="../embeddings/oleObject17.bin"/><Relationship Id="rId2" Type="http://schemas.openxmlformats.org/officeDocument/2006/relationships/slideLayout" Target="../slideLayouts/slideLayout7.xml"/><Relationship Id="rId1" Type="http://schemas.openxmlformats.org/officeDocument/2006/relationships/vmlDrawing" Target="../drawings/vmlDrawing3.vml"/><Relationship Id="rId6" Type="http://schemas.openxmlformats.org/officeDocument/2006/relationships/oleObject" Target="../embeddings/oleObject16.bin"/><Relationship Id="rId5" Type="http://schemas.openxmlformats.org/officeDocument/2006/relationships/oleObject" Target="../embeddings/oleObject15.bin"/><Relationship Id="rId4" Type="http://schemas.openxmlformats.org/officeDocument/2006/relationships/oleObject" Target="../embeddings/oleObject14.bin"/><Relationship Id="rId9" Type="http://schemas.openxmlformats.org/officeDocument/2006/relationships/image" Target="../media/image12.wmf"/></Relationships>
</file>

<file path=ppt/slides/_rels/slide1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8" Type="http://schemas.openxmlformats.org/officeDocument/2006/relationships/oleObject" Target="../embeddings/oleObject21.bin"/><Relationship Id="rId3" Type="http://schemas.openxmlformats.org/officeDocument/2006/relationships/image" Target="../media/image16.png"/><Relationship Id="rId7" Type="http://schemas.openxmlformats.org/officeDocument/2006/relationships/oleObject" Target="../embeddings/oleObject20.bin"/><Relationship Id="rId2" Type="http://schemas.openxmlformats.org/officeDocument/2006/relationships/slideLayout" Target="../slideLayouts/slideLayout7.xml"/><Relationship Id="rId1" Type="http://schemas.openxmlformats.org/officeDocument/2006/relationships/vmlDrawing" Target="../drawings/vmlDrawing4.vml"/><Relationship Id="rId6" Type="http://schemas.openxmlformats.org/officeDocument/2006/relationships/oleObject" Target="../embeddings/oleObject19.bin"/><Relationship Id="rId5" Type="http://schemas.openxmlformats.org/officeDocument/2006/relationships/image" Target="../media/image18.png"/><Relationship Id="rId4" Type="http://schemas.openxmlformats.org/officeDocument/2006/relationships/image" Target="../media/image17.png"/></Relationships>
</file>

<file path=ppt/slides/_rels/slide14.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0.emf"/><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slideLayout" Target="../slideLayouts/slideLayout7.xml"/><Relationship Id="rId1" Type="http://schemas.openxmlformats.org/officeDocument/2006/relationships/vmlDrawing" Target="../drawings/vmlDrawing5.vml"/><Relationship Id="rId5" Type="http://schemas.openxmlformats.org/officeDocument/2006/relationships/oleObject" Target="../embeddings/oleObject23.bin"/><Relationship Id="rId4" Type="http://schemas.openxmlformats.org/officeDocument/2006/relationships/oleObject" Target="../embeddings/oleObject22.bin"/></Relationships>
</file>

<file path=ppt/slides/_rels/slide22.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image" Target="../media/image10.emf"/><Relationship Id="rId7" Type="http://schemas.openxmlformats.org/officeDocument/2006/relationships/oleObject" Target="../embeddings/oleObject3.bin"/><Relationship Id="rId12" Type="http://schemas.openxmlformats.org/officeDocument/2006/relationships/image" Target="../media/image13.emf"/><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oleObject" Target="../embeddings/oleObject2.bin"/><Relationship Id="rId11" Type="http://schemas.openxmlformats.org/officeDocument/2006/relationships/image" Target="../media/image12.wmf"/><Relationship Id="rId5" Type="http://schemas.openxmlformats.org/officeDocument/2006/relationships/oleObject" Target="../embeddings/oleObject1.bin"/><Relationship Id="rId10" Type="http://schemas.openxmlformats.org/officeDocument/2006/relationships/oleObject" Target="../embeddings/oleObject6.bin"/><Relationship Id="rId4" Type="http://schemas.openxmlformats.org/officeDocument/2006/relationships/image" Target="../media/image11.emf"/><Relationship Id="rId9" Type="http://schemas.openxmlformats.org/officeDocument/2006/relationships/oleObject" Target="../embeddings/oleObject5.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p:cNvSpPr>
            <a:spLocks noChangeArrowheads="1"/>
          </p:cNvSpPr>
          <p:nvPr/>
        </p:nvSpPr>
        <p:spPr bwMode="auto">
          <a:xfrm>
            <a:off x="4953000" y="304006"/>
            <a:ext cx="1648080" cy="30777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defTabSz="914400" rtl="1" eaLnBrk="1" fontAlgn="base" latinLnBrk="0" hangingPunct="1">
              <a:lnSpc>
                <a:spcPct val="100000"/>
              </a:lnSpc>
              <a:spcBef>
                <a:spcPct val="0"/>
              </a:spcBef>
              <a:spcAft>
                <a:spcPct val="0"/>
              </a:spcAft>
              <a:buClrTx/>
              <a:buSzTx/>
              <a:buFontTx/>
              <a:buNone/>
              <a:tabLst>
                <a:tab pos="1638300" algn="r"/>
                <a:tab pos="1895475" algn="r"/>
                <a:tab pos="2636838" algn="ctr"/>
                <a:tab pos="5273675" algn="r"/>
              </a:tabLst>
            </a:pPr>
            <a:r>
              <a:rPr kumimoji="0" lang="en-US" sz="1400" b="1" i="0" u="none" strike="noStrike" cap="none" normalizeH="0" baseline="0" dirty="0" err="1" smtClean="0">
                <a:ln>
                  <a:noFill/>
                </a:ln>
                <a:solidFill>
                  <a:srgbClr val="1F497D"/>
                </a:solidFill>
                <a:effectLst/>
                <a:latin typeface="Calibri" pitchFamily="34" charset="0"/>
                <a:ea typeface="Times New Roman" pitchFamily="18" charset="0"/>
                <a:cs typeface="Arial" pitchFamily="34" charset="0"/>
              </a:rPr>
              <a:t>Minufiya</a:t>
            </a:r>
            <a:r>
              <a:rPr kumimoji="0" lang="en-US" sz="1400" b="1" i="0" u="none" strike="noStrike" cap="none" normalizeH="0" baseline="0" dirty="0" smtClean="0">
                <a:ln>
                  <a:noFill/>
                </a:ln>
                <a:solidFill>
                  <a:srgbClr val="1F497D"/>
                </a:solidFill>
                <a:effectLst/>
                <a:latin typeface="Calibri" pitchFamily="34" charset="0"/>
                <a:ea typeface="Times New Roman" pitchFamily="18" charset="0"/>
                <a:cs typeface="Arial" pitchFamily="34" charset="0"/>
              </a:rPr>
              <a:t> University</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8434" name="Rectangle 2"/>
          <p:cNvSpPr>
            <a:spLocks noChangeArrowheads="1"/>
          </p:cNvSpPr>
          <p:nvPr/>
        </p:nvSpPr>
        <p:spPr bwMode="auto">
          <a:xfrm>
            <a:off x="558452" y="532606"/>
            <a:ext cx="2601289" cy="30777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defTabSz="914400" rtl="1" eaLnBrk="1" fontAlgn="base" latinLnBrk="0" hangingPunct="1">
              <a:lnSpc>
                <a:spcPct val="100000"/>
              </a:lnSpc>
              <a:spcBef>
                <a:spcPct val="0"/>
              </a:spcBef>
              <a:spcAft>
                <a:spcPct val="0"/>
              </a:spcAft>
              <a:buClrTx/>
              <a:buSzTx/>
              <a:buFontTx/>
              <a:buNone/>
              <a:tabLst>
                <a:tab pos="1638300" algn="r"/>
                <a:tab pos="1895475" algn="r"/>
                <a:tab pos="2636838" algn="ctr"/>
                <a:tab pos="5273675" algn="r"/>
              </a:tabLst>
            </a:pPr>
            <a:r>
              <a:rPr kumimoji="0" lang="en-US" sz="1400" b="1" i="0" u="none" strike="noStrike" cap="none" normalizeH="0" baseline="0" dirty="0" smtClean="0">
                <a:ln>
                  <a:noFill/>
                </a:ln>
                <a:solidFill>
                  <a:srgbClr val="1F497D"/>
                </a:solidFill>
                <a:effectLst/>
                <a:latin typeface="Calibri" pitchFamily="34" charset="0"/>
                <a:ea typeface="Times New Roman" pitchFamily="18" charset="0"/>
                <a:cs typeface="Arial" pitchFamily="34" charset="0"/>
              </a:rPr>
              <a:t>Faculty of Electronic Engineering</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18435" name="Rectangle 3"/>
          <p:cNvSpPr>
            <a:spLocks noChangeArrowheads="1"/>
          </p:cNvSpPr>
          <p:nvPr/>
        </p:nvSpPr>
        <p:spPr bwMode="auto">
          <a:xfrm>
            <a:off x="533400" y="761206"/>
            <a:ext cx="3398623" cy="30777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defTabSz="914400" rtl="1" eaLnBrk="1" fontAlgn="base" latinLnBrk="0" hangingPunct="1">
              <a:lnSpc>
                <a:spcPct val="100000"/>
              </a:lnSpc>
              <a:spcBef>
                <a:spcPct val="0"/>
              </a:spcBef>
              <a:spcAft>
                <a:spcPct val="0"/>
              </a:spcAft>
              <a:buClrTx/>
              <a:buSzTx/>
              <a:buFontTx/>
              <a:buNone/>
              <a:tabLst>
                <a:tab pos="1638300" algn="r"/>
                <a:tab pos="1895475" algn="r"/>
                <a:tab pos="2636838" algn="ctr"/>
                <a:tab pos="5273675" algn="r"/>
              </a:tabLst>
            </a:pPr>
            <a:r>
              <a:rPr kumimoji="0" lang="en-US" sz="1400" b="1" i="0" u="none" strike="noStrike" cap="none" normalizeH="0" baseline="0" dirty="0" smtClean="0">
                <a:ln>
                  <a:noFill/>
                </a:ln>
                <a:solidFill>
                  <a:srgbClr val="1F497D"/>
                </a:solidFill>
                <a:effectLst/>
                <a:latin typeface="Calibri" pitchFamily="34" charset="0"/>
                <a:ea typeface="Times New Roman" pitchFamily="18" charset="0"/>
                <a:cs typeface="Arial" pitchFamily="34" charset="0"/>
              </a:rPr>
              <a:t>Dep. of Electronic and Communication Eng.</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Rectangle 4"/>
          <p:cNvSpPr/>
          <p:nvPr/>
        </p:nvSpPr>
        <p:spPr>
          <a:xfrm>
            <a:off x="533400" y="1142206"/>
            <a:ext cx="1030218" cy="369332"/>
          </a:xfrm>
          <a:prstGeom prst="rect">
            <a:avLst/>
          </a:prstGeom>
        </p:spPr>
        <p:txBody>
          <a:bodyPr wrap="none">
            <a:spAutoFit/>
          </a:bodyPr>
          <a:lstStyle/>
          <a:p>
            <a:r>
              <a:rPr lang="en-US" b="1" dirty="0" smtClean="0">
                <a:solidFill>
                  <a:srgbClr val="1F497D"/>
                </a:solidFill>
                <a:latin typeface="Calibri" pitchFamily="34" charset="0"/>
                <a:ea typeface="Times New Roman" pitchFamily="18" charset="0"/>
                <a:cs typeface="Arial" pitchFamily="34" charset="0"/>
              </a:rPr>
              <a:t>4’th Year</a:t>
            </a:r>
          </a:p>
        </p:txBody>
      </p:sp>
      <p:sp>
        <p:nvSpPr>
          <p:cNvPr id="18436" name="Rectangle 4"/>
          <p:cNvSpPr>
            <a:spLocks noChangeArrowheads="1"/>
          </p:cNvSpPr>
          <p:nvPr/>
        </p:nvSpPr>
        <p:spPr bwMode="auto">
          <a:xfrm>
            <a:off x="1828800" y="2351782"/>
            <a:ext cx="6340582" cy="3231654"/>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3200" b="1" i="0" u="sng" strike="noStrike" cap="none" normalizeH="0" baseline="0" dirty="0" smtClean="0">
                <a:ln>
                  <a:noFill/>
                </a:ln>
                <a:solidFill>
                  <a:srgbClr val="C00000"/>
                </a:solidFill>
                <a:effectLst/>
                <a:latin typeface="Calibri" pitchFamily="34" charset="0"/>
                <a:ea typeface="Times New Roman" pitchFamily="18" charset="0"/>
                <a:cs typeface="Arial" pitchFamily="34" charset="0"/>
              </a:rPr>
              <a:t>Information Theory and Coding</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rgbClr val="C00000"/>
              </a:solidFill>
              <a:effectLst/>
              <a:latin typeface="Arial"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lang="en-US" sz="3200" b="1" u="sng" dirty="0" smtClean="0">
                <a:latin typeface="Calibri" pitchFamily="34" charset="0"/>
                <a:cs typeface="Arial" pitchFamily="34" charset="0"/>
              </a:rPr>
              <a:t>Lecture on:</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3200" b="1" i="0" u="sng" strike="noStrike" cap="none" normalizeH="0" baseline="0" dirty="0" smtClean="0">
                <a:ln>
                  <a:noFill/>
                </a:ln>
                <a:solidFill>
                  <a:srgbClr val="002060"/>
                </a:solidFill>
                <a:effectLst/>
                <a:latin typeface="Calibri" pitchFamily="34" charset="0"/>
                <a:cs typeface="Arial" pitchFamily="34" charset="0"/>
              </a:rPr>
              <a:t>Performance Analysis of Turbo Code</a:t>
            </a:r>
          </a:p>
          <a:p>
            <a:pPr marL="0" marR="0" lvl="0" indent="0" algn="ctr" defTabSz="914400" rtl="0" eaLnBrk="0" fontAlgn="base" latinLnBrk="0" hangingPunct="0">
              <a:lnSpc>
                <a:spcPct val="100000"/>
              </a:lnSpc>
              <a:spcBef>
                <a:spcPct val="0"/>
              </a:spcBef>
              <a:spcAft>
                <a:spcPct val="0"/>
              </a:spcAft>
              <a:buClrTx/>
              <a:buSzTx/>
              <a:buFontTx/>
              <a:buNone/>
              <a:tabLst/>
            </a:pPr>
            <a:endParaRPr lang="en-US" sz="3200" b="1" u="sng" dirty="0" smtClean="0">
              <a:solidFill>
                <a:srgbClr val="002060"/>
              </a:solidFill>
              <a:latin typeface="Calibri"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800" b="1" i="0" u="sng" strike="noStrike" cap="none" normalizeH="0" baseline="0" dirty="0" smtClean="0">
                <a:ln>
                  <a:noFill/>
                </a:ln>
                <a:effectLst/>
                <a:latin typeface="Calibri" pitchFamily="34" charset="0"/>
                <a:cs typeface="Arial" pitchFamily="34" charset="0"/>
              </a:rPr>
              <a:t>Prof.</a:t>
            </a:r>
            <a:r>
              <a:rPr kumimoji="0" lang="en-US" sz="2800" b="1" i="0" u="sng" strike="noStrike" cap="none" normalizeH="0" dirty="0" smtClean="0">
                <a:ln>
                  <a:noFill/>
                </a:ln>
                <a:effectLst/>
                <a:latin typeface="Calibri" pitchFamily="34" charset="0"/>
                <a:cs typeface="Arial" pitchFamily="34" charset="0"/>
              </a:rPr>
              <a:t> </a:t>
            </a:r>
            <a:r>
              <a:rPr kumimoji="0" lang="en-US" sz="2800" b="1" i="0" u="sng" strike="noStrike" cap="none" normalizeH="0" dirty="0" err="1" smtClean="0">
                <a:ln>
                  <a:noFill/>
                </a:ln>
                <a:effectLst/>
                <a:latin typeface="Calibri" pitchFamily="34" charset="0"/>
                <a:cs typeface="Arial" pitchFamily="34" charset="0"/>
              </a:rPr>
              <a:t>Atef</a:t>
            </a:r>
            <a:r>
              <a:rPr kumimoji="0" lang="en-US" sz="2800" b="1" i="0" u="sng" strike="noStrike" cap="none" normalizeH="0" dirty="0" smtClean="0">
                <a:ln>
                  <a:noFill/>
                </a:ln>
                <a:effectLst/>
                <a:latin typeface="Calibri" pitchFamily="34" charset="0"/>
                <a:cs typeface="Arial" pitchFamily="34" charset="0"/>
              </a:rPr>
              <a:t> </a:t>
            </a:r>
            <a:r>
              <a:rPr kumimoji="0" lang="en-US" sz="2800" b="1" i="0" u="sng" strike="noStrike" cap="none" normalizeH="0" dirty="0" err="1" smtClean="0">
                <a:ln>
                  <a:noFill/>
                </a:ln>
                <a:effectLst/>
                <a:latin typeface="Calibri" pitchFamily="34" charset="0"/>
                <a:cs typeface="Arial" pitchFamily="34" charset="0"/>
              </a:rPr>
              <a:t>Abou</a:t>
            </a:r>
            <a:r>
              <a:rPr kumimoji="0" lang="en-US" sz="2800" b="1" i="0" u="sng" strike="noStrike" cap="none" normalizeH="0" dirty="0" smtClean="0">
                <a:ln>
                  <a:noFill/>
                </a:ln>
                <a:effectLst/>
                <a:latin typeface="Calibri" pitchFamily="34" charset="0"/>
                <a:cs typeface="Arial" pitchFamily="34" charset="0"/>
              </a:rPr>
              <a:t>-El-</a:t>
            </a:r>
            <a:r>
              <a:rPr kumimoji="0" lang="en-US" sz="2800" b="1" i="0" u="sng" strike="noStrike" cap="none" normalizeH="0" dirty="0" err="1" smtClean="0">
                <a:ln>
                  <a:noFill/>
                </a:ln>
                <a:effectLst/>
                <a:latin typeface="Calibri" pitchFamily="34" charset="0"/>
                <a:cs typeface="Arial" pitchFamily="34" charset="0"/>
              </a:rPr>
              <a:t>Azm</a:t>
            </a:r>
            <a:endParaRPr lang="en-US" sz="2800" b="1" u="sng" dirty="0" smtClean="0">
              <a:latin typeface="Calibri" pitchFamily="34" charset="0"/>
              <a:cs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800" b="1" i="0" u="sng" strike="noStrike" cap="none" normalizeH="0" baseline="0" dirty="0" smtClean="0">
                <a:ln>
                  <a:noFill/>
                </a:ln>
                <a:effectLst/>
                <a:latin typeface="Calibri" pitchFamily="34" charset="0"/>
                <a:cs typeface="Arial" pitchFamily="34" charset="0"/>
              </a:rPr>
              <a:t>Eng. </a:t>
            </a:r>
            <a:r>
              <a:rPr kumimoji="0" lang="en-US" sz="2800" b="1" i="0" u="sng" strike="noStrike" cap="none" normalizeH="0" baseline="0" dirty="0" err="1" smtClean="0">
                <a:ln>
                  <a:noFill/>
                </a:ln>
                <a:effectLst/>
                <a:latin typeface="Calibri" pitchFamily="34" charset="0"/>
                <a:cs typeface="Arial" pitchFamily="34" charset="0"/>
              </a:rPr>
              <a:t>Waleed</a:t>
            </a:r>
            <a:r>
              <a:rPr kumimoji="0" lang="en-US" sz="2800" b="1" i="0" u="sng" strike="noStrike" cap="none" normalizeH="0" baseline="0" dirty="0" smtClean="0">
                <a:ln>
                  <a:noFill/>
                </a:ln>
                <a:effectLst/>
                <a:latin typeface="Calibri" pitchFamily="34" charset="0"/>
                <a:cs typeface="Arial" pitchFamily="34" charset="0"/>
              </a:rPr>
              <a:t> </a:t>
            </a:r>
            <a:r>
              <a:rPr kumimoji="0" lang="en-US" sz="2800" b="1" i="0" u="sng" strike="noStrike" cap="none" normalizeH="0" baseline="0" dirty="0" err="1" smtClean="0">
                <a:ln>
                  <a:noFill/>
                </a:ln>
                <a:effectLst/>
                <a:latin typeface="Calibri" pitchFamily="34" charset="0"/>
                <a:cs typeface="Arial" pitchFamily="34" charset="0"/>
              </a:rPr>
              <a:t>Saad</a:t>
            </a:r>
            <a:endParaRPr kumimoji="0" lang="en-US" sz="3600" b="0" i="0" u="none" strike="noStrike" cap="none" normalizeH="0" baseline="0" dirty="0" smtClean="0">
              <a:ln>
                <a:noFill/>
              </a:ln>
              <a:effectLst/>
              <a:latin typeface="Arial" pitchFamily="34" charset="0"/>
              <a:cs typeface="Arial" pitchFamily="34" charset="0"/>
            </a:endParaRPr>
          </a:p>
        </p:txBody>
      </p:sp>
      <p:cxnSp>
        <p:nvCxnSpPr>
          <p:cNvPr id="8" name="Straight Connector 7"/>
          <p:cNvCxnSpPr/>
          <p:nvPr/>
        </p:nvCxnSpPr>
        <p:spPr>
          <a:xfrm>
            <a:off x="533400" y="1066006"/>
            <a:ext cx="3429000" cy="1588"/>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533400" y="1521618"/>
            <a:ext cx="3429000" cy="1588"/>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flipH="1" flipV="1">
            <a:off x="3352800" y="913606"/>
            <a:ext cx="1219200" cy="1588"/>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533400" y="279748"/>
            <a:ext cx="8153400" cy="6324600"/>
          </a:xfrm>
          <a:prstGeom prst="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Tree>
  </p:cSld>
  <p:clrMapOvr>
    <a:masterClrMapping/>
  </p:clrMapOvr>
  <p:transition>
    <p:randomBar dir="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ounded Rectangle 29"/>
          <p:cNvSpPr/>
          <p:nvPr/>
        </p:nvSpPr>
        <p:spPr>
          <a:xfrm>
            <a:off x="1143000" y="76200"/>
            <a:ext cx="6781800" cy="838200"/>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800" b="1" dirty="0" smtClean="0">
                <a:solidFill>
                  <a:schemeClr val="tx2">
                    <a:lumMod val="50000"/>
                  </a:schemeClr>
                </a:solidFill>
              </a:rPr>
              <a:t>Limitations of Turbo code in wireless communications </a:t>
            </a:r>
            <a:endParaRPr lang="ar-EG" sz="2800" b="1" dirty="0">
              <a:solidFill>
                <a:schemeClr val="tx2">
                  <a:lumMod val="50000"/>
                </a:schemeClr>
              </a:solidFill>
            </a:endParaRPr>
          </a:p>
        </p:txBody>
      </p:sp>
      <p:sp>
        <p:nvSpPr>
          <p:cNvPr id="4" name="Rounded Rectangle 3"/>
          <p:cNvSpPr/>
          <p:nvPr/>
        </p:nvSpPr>
        <p:spPr>
          <a:xfrm>
            <a:off x="152400" y="1143000"/>
            <a:ext cx="4114800" cy="533400"/>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rgbClr val="C00000"/>
                </a:solidFill>
              </a:rPr>
              <a:t> Unreliable channel</a:t>
            </a:r>
          </a:p>
        </p:txBody>
      </p:sp>
      <p:sp>
        <p:nvSpPr>
          <p:cNvPr id="8" name="TextBox 7"/>
          <p:cNvSpPr txBox="1"/>
          <p:nvPr/>
        </p:nvSpPr>
        <p:spPr>
          <a:xfrm>
            <a:off x="152400" y="5228272"/>
            <a:ext cx="4267200" cy="1477328"/>
          </a:xfrm>
          <a:prstGeom prst="rect">
            <a:avLst/>
          </a:prstGeom>
          <a:noFill/>
        </p:spPr>
        <p:txBody>
          <a:bodyPr wrap="square" rtlCol="1">
            <a:spAutoFit/>
          </a:bodyPr>
          <a:lstStyle/>
          <a:p>
            <a:r>
              <a:rPr lang="en-US" b="1" dirty="0" smtClean="0"/>
              <a:t>Fading effect due to multipath time delay and frequency selective fading has make the wireless communication channel suffer much higher noise level than the wired one which affect the BER.</a:t>
            </a:r>
            <a:endParaRPr lang="ar-EG" b="1" dirty="0"/>
          </a:p>
        </p:txBody>
      </p:sp>
      <p:sp>
        <p:nvSpPr>
          <p:cNvPr id="9" name="Rectangle 4"/>
          <p:cNvSpPr>
            <a:spLocks noChangeArrowheads="1"/>
          </p:cNvSpPr>
          <p:nvPr/>
        </p:nvSpPr>
        <p:spPr bwMode="auto">
          <a:xfrm>
            <a:off x="1541462" y="4498975"/>
            <a:ext cx="1592263" cy="301625"/>
          </a:xfrm>
          <a:prstGeom prst="rect">
            <a:avLst/>
          </a:prstGeom>
          <a:noFill/>
          <a:ln w="12700">
            <a:noFill/>
            <a:miter lim="800000"/>
            <a:headEnd/>
            <a:tailEnd/>
          </a:ln>
          <a:effectLst/>
        </p:spPr>
        <p:txBody>
          <a:bodyPr wrap="none" lIns="90488" tIns="44450" rIns="90488" bIns="44450">
            <a:spAutoFit/>
          </a:bodyPr>
          <a:lstStyle/>
          <a:p>
            <a:pPr defTabSz="762000" eaLnBrk="1" hangingPunct="1"/>
            <a:r>
              <a:rPr kumimoji="1" lang="en-US" altLang="ja-JP" sz="1400">
                <a:latin typeface="Arial" pitchFamily="34" charset="0"/>
                <a:ea typeface="ＭＳ ゴシック" pitchFamily="49" charset="-128"/>
              </a:rPr>
              <a:t>Base Station (BS)</a:t>
            </a:r>
          </a:p>
        </p:txBody>
      </p:sp>
      <p:sp>
        <p:nvSpPr>
          <p:cNvPr id="10" name="Rectangle 5"/>
          <p:cNvSpPr>
            <a:spLocks noChangeArrowheads="1"/>
          </p:cNvSpPr>
          <p:nvPr/>
        </p:nvSpPr>
        <p:spPr bwMode="auto">
          <a:xfrm>
            <a:off x="7027862" y="4333875"/>
            <a:ext cx="1738313" cy="301625"/>
          </a:xfrm>
          <a:prstGeom prst="rect">
            <a:avLst/>
          </a:prstGeom>
          <a:noFill/>
          <a:ln w="12700">
            <a:noFill/>
            <a:miter lim="800000"/>
            <a:headEnd/>
            <a:tailEnd/>
          </a:ln>
          <a:effectLst/>
        </p:spPr>
        <p:txBody>
          <a:bodyPr wrap="none" lIns="90488" tIns="44450" rIns="90488" bIns="44450">
            <a:spAutoFit/>
          </a:bodyPr>
          <a:lstStyle/>
          <a:p>
            <a:pPr defTabSz="762000" eaLnBrk="1" hangingPunct="1"/>
            <a:r>
              <a:rPr kumimoji="1" lang="en-US" altLang="ja-JP" sz="1400">
                <a:latin typeface="Arial" pitchFamily="34" charset="0"/>
                <a:ea typeface="ＭＳ ゴシック" pitchFamily="49" charset="-128"/>
              </a:rPr>
              <a:t>Mobile Station (MS)</a:t>
            </a:r>
          </a:p>
        </p:txBody>
      </p:sp>
      <p:sp>
        <p:nvSpPr>
          <p:cNvPr id="11" name="Rectangle 6"/>
          <p:cNvSpPr>
            <a:spLocks noChangeArrowheads="1"/>
          </p:cNvSpPr>
          <p:nvPr/>
        </p:nvSpPr>
        <p:spPr bwMode="auto">
          <a:xfrm>
            <a:off x="2176462" y="2212975"/>
            <a:ext cx="2006600" cy="301625"/>
          </a:xfrm>
          <a:prstGeom prst="rect">
            <a:avLst/>
          </a:prstGeom>
          <a:noFill/>
          <a:ln w="12700">
            <a:noFill/>
            <a:miter lim="800000"/>
            <a:headEnd/>
            <a:tailEnd/>
          </a:ln>
          <a:effectLst/>
        </p:spPr>
        <p:txBody>
          <a:bodyPr lIns="90488" tIns="44450" rIns="90488" bIns="44450">
            <a:spAutoFit/>
          </a:bodyPr>
          <a:lstStyle/>
          <a:p>
            <a:pPr algn="ctr" defTabSz="762000" eaLnBrk="1" hangingPunct="1"/>
            <a:r>
              <a:rPr kumimoji="1" lang="en-US" altLang="ja-JP" sz="1400">
                <a:latin typeface="Arial" pitchFamily="34" charset="0"/>
                <a:ea typeface="ＭＳ ゴシック" pitchFamily="49" charset="-128"/>
              </a:rPr>
              <a:t>multi-path propagation</a:t>
            </a:r>
          </a:p>
        </p:txBody>
      </p:sp>
      <p:grpSp>
        <p:nvGrpSpPr>
          <p:cNvPr id="12" name="Group 7"/>
          <p:cNvGrpSpPr>
            <a:grpSpLocks/>
          </p:cNvGrpSpPr>
          <p:nvPr/>
        </p:nvGrpSpPr>
        <p:grpSpPr bwMode="auto">
          <a:xfrm>
            <a:off x="6873875" y="1508125"/>
            <a:ext cx="1965325" cy="1392238"/>
            <a:chOff x="3903" y="932"/>
            <a:chExt cx="1238" cy="877"/>
          </a:xfrm>
        </p:grpSpPr>
        <p:sp>
          <p:nvSpPr>
            <p:cNvPr id="13" name="Rectangle 8"/>
            <p:cNvSpPr>
              <a:spLocks noChangeArrowheads="1"/>
            </p:cNvSpPr>
            <p:nvPr/>
          </p:nvSpPr>
          <p:spPr bwMode="auto">
            <a:xfrm>
              <a:off x="4559" y="1638"/>
              <a:ext cx="582" cy="171"/>
            </a:xfrm>
            <a:prstGeom prst="rect">
              <a:avLst/>
            </a:prstGeom>
            <a:noFill/>
            <a:ln w="12700">
              <a:noFill/>
              <a:miter lim="800000"/>
              <a:headEnd/>
              <a:tailEnd/>
            </a:ln>
            <a:effectLst/>
          </p:spPr>
          <p:txBody>
            <a:bodyPr wrap="none" lIns="90488" tIns="44450" rIns="90488" bIns="44450">
              <a:spAutoFit/>
            </a:bodyPr>
            <a:lstStyle/>
            <a:p>
              <a:pPr defTabSz="762000" eaLnBrk="1" hangingPunct="1"/>
              <a:r>
                <a:rPr kumimoji="1" lang="en-US" altLang="ja-JP" sz="1200">
                  <a:solidFill>
                    <a:schemeClr val="bg2"/>
                  </a:solidFill>
                  <a:latin typeface="Arial" pitchFamily="34" charset="0"/>
                  <a:ea typeface="ＭＳ ゴシック" pitchFamily="49" charset="-128"/>
                </a:rPr>
                <a:t>Path Delay</a:t>
              </a:r>
            </a:p>
          </p:txBody>
        </p:sp>
        <p:sp>
          <p:nvSpPr>
            <p:cNvPr id="14" name="Rectangle 9"/>
            <p:cNvSpPr>
              <a:spLocks noChangeArrowheads="1"/>
            </p:cNvSpPr>
            <p:nvPr/>
          </p:nvSpPr>
          <p:spPr bwMode="auto">
            <a:xfrm rot="16200000">
              <a:off x="3796" y="1065"/>
              <a:ext cx="385" cy="171"/>
            </a:xfrm>
            <a:prstGeom prst="rect">
              <a:avLst/>
            </a:prstGeom>
            <a:noFill/>
            <a:ln w="12700">
              <a:noFill/>
              <a:miter lim="800000"/>
              <a:headEnd/>
              <a:tailEnd/>
            </a:ln>
            <a:effectLst/>
          </p:spPr>
          <p:txBody>
            <a:bodyPr wrap="none" lIns="90488" tIns="44450" rIns="90488" bIns="44450">
              <a:spAutoFit/>
            </a:bodyPr>
            <a:lstStyle/>
            <a:p>
              <a:pPr defTabSz="762000" eaLnBrk="1" hangingPunct="1"/>
              <a:r>
                <a:rPr kumimoji="1" lang="en-US" altLang="ja-JP" sz="1200">
                  <a:solidFill>
                    <a:schemeClr val="bg2"/>
                  </a:solidFill>
                  <a:latin typeface="Arial" pitchFamily="34" charset="0"/>
                  <a:ea typeface="ＭＳ ゴシック" pitchFamily="49" charset="-128"/>
                </a:rPr>
                <a:t>Power</a:t>
              </a:r>
            </a:p>
          </p:txBody>
        </p:sp>
        <p:sp>
          <p:nvSpPr>
            <p:cNvPr id="15" name="Line 10"/>
            <p:cNvSpPr>
              <a:spLocks noChangeShapeType="1"/>
            </p:cNvSpPr>
            <p:nvPr/>
          </p:nvSpPr>
          <p:spPr bwMode="auto">
            <a:xfrm>
              <a:off x="4044" y="1608"/>
              <a:ext cx="952" cy="0"/>
            </a:xfrm>
            <a:prstGeom prst="line">
              <a:avLst/>
            </a:prstGeom>
            <a:noFill/>
            <a:ln w="12700">
              <a:solidFill>
                <a:schemeClr val="bg2"/>
              </a:solidFill>
              <a:round/>
              <a:headEnd/>
              <a:tailEnd type="triangle" w="med" len="med"/>
            </a:ln>
            <a:effectLst/>
          </p:spPr>
          <p:txBody>
            <a:bodyPr wrap="none" anchor="ctr"/>
            <a:lstStyle/>
            <a:p>
              <a:endParaRPr lang="ar-EG"/>
            </a:p>
          </p:txBody>
        </p:sp>
        <p:sp>
          <p:nvSpPr>
            <p:cNvPr id="16" name="Line 11"/>
            <p:cNvSpPr>
              <a:spLocks noChangeShapeType="1"/>
            </p:cNvSpPr>
            <p:nvPr/>
          </p:nvSpPr>
          <p:spPr bwMode="auto">
            <a:xfrm flipV="1">
              <a:off x="4088" y="932"/>
              <a:ext cx="0" cy="728"/>
            </a:xfrm>
            <a:prstGeom prst="line">
              <a:avLst/>
            </a:prstGeom>
            <a:noFill/>
            <a:ln w="12700">
              <a:solidFill>
                <a:schemeClr val="bg2"/>
              </a:solidFill>
              <a:round/>
              <a:headEnd/>
              <a:tailEnd type="triangle" w="med" len="med"/>
            </a:ln>
            <a:effectLst/>
          </p:spPr>
          <p:txBody>
            <a:bodyPr wrap="none" anchor="ctr"/>
            <a:lstStyle/>
            <a:p>
              <a:endParaRPr lang="ar-EG"/>
            </a:p>
          </p:txBody>
        </p:sp>
      </p:grpSp>
      <p:graphicFrame>
        <p:nvGraphicFramePr>
          <p:cNvPr id="17" name="Object 12"/>
          <p:cNvGraphicFramePr>
            <a:graphicFrameLocks noChangeAspect="1"/>
          </p:cNvGraphicFramePr>
          <p:nvPr/>
        </p:nvGraphicFramePr>
        <p:xfrm>
          <a:off x="4311650" y="1668463"/>
          <a:ext cx="1519237" cy="947737"/>
        </p:xfrm>
        <a:graphic>
          <a:graphicData uri="http://schemas.openxmlformats.org/presentationml/2006/ole">
            <p:oleObj spid="_x0000_s4098" r:id="rId3" imgW="2883408" imgH="1798320" progId="">
              <p:embed/>
            </p:oleObj>
          </a:graphicData>
        </a:graphic>
      </p:graphicFrame>
      <p:graphicFrame>
        <p:nvGraphicFramePr>
          <p:cNvPr id="18" name="Object 13"/>
          <p:cNvGraphicFramePr>
            <a:graphicFrameLocks noChangeAspect="1"/>
          </p:cNvGraphicFramePr>
          <p:nvPr/>
        </p:nvGraphicFramePr>
        <p:xfrm>
          <a:off x="4319587" y="3822700"/>
          <a:ext cx="1493838" cy="974725"/>
        </p:xfrm>
        <a:graphic>
          <a:graphicData uri="http://schemas.openxmlformats.org/presentationml/2006/ole">
            <p:oleObj spid="_x0000_s4099" r:id="rId4" imgW="2849880" imgH="1859280" progId="">
              <p:embed/>
            </p:oleObj>
          </a:graphicData>
        </a:graphic>
      </p:graphicFrame>
      <p:graphicFrame>
        <p:nvGraphicFramePr>
          <p:cNvPr id="19" name="Object 14"/>
          <p:cNvGraphicFramePr>
            <a:graphicFrameLocks noChangeAspect="1"/>
          </p:cNvGraphicFramePr>
          <p:nvPr/>
        </p:nvGraphicFramePr>
        <p:xfrm>
          <a:off x="5275262" y="2808288"/>
          <a:ext cx="1406525" cy="904875"/>
        </p:xfrm>
        <a:graphic>
          <a:graphicData uri="http://schemas.openxmlformats.org/presentationml/2006/ole">
            <p:oleObj spid="_x0000_s4100" r:id="rId5" imgW="2910840" imgH="1871472" progId="">
              <p:embed/>
            </p:oleObj>
          </a:graphicData>
        </a:graphic>
      </p:graphicFrame>
      <p:grpSp>
        <p:nvGrpSpPr>
          <p:cNvPr id="20" name="Group 15"/>
          <p:cNvGrpSpPr>
            <a:grpSpLocks/>
          </p:cNvGrpSpPr>
          <p:nvPr/>
        </p:nvGrpSpPr>
        <p:grpSpPr bwMode="auto">
          <a:xfrm>
            <a:off x="2620962" y="1843088"/>
            <a:ext cx="5748338" cy="1354137"/>
            <a:chOff x="1224" y="1143"/>
            <a:chExt cx="3621" cy="853"/>
          </a:xfrm>
        </p:grpSpPr>
        <p:sp>
          <p:nvSpPr>
            <p:cNvPr id="21" name="Line 16"/>
            <p:cNvSpPr>
              <a:spLocks noChangeShapeType="1"/>
            </p:cNvSpPr>
            <p:nvPr/>
          </p:nvSpPr>
          <p:spPr bwMode="auto">
            <a:xfrm flipV="1">
              <a:off x="4520" y="1312"/>
              <a:ext cx="0" cy="304"/>
            </a:xfrm>
            <a:prstGeom prst="line">
              <a:avLst/>
            </a:prstGeom>
            <a:noFill/>
            <a:ln w="25400">
              <a:solidFill>
                <a:schemeClr val="tx1"/>
              </a:solidFill>
              <a:round/>
              <a:headEnd/>
              <a:tailEnd type="triangle" w="med" len="med"/>
            </a:ln>
            <a:effectLst/>
          </p:spPr>
          <p:txBody>
            <a:bodyPr wrap="none" anchor="ctr"/>
            <a:lstStyle/>
            <a:p>
              <a:endParaRPr lang="ar-EG"/>
            </a:p>
          </p:txBody>
        </p:sp>
        <p:sp>
          <p:nvSpPr>
            <p:cNvPr id="22" name="Rectangle 17"/>
            <p:cNvSpPr>
              <a:spLocks noChangeArrowheads="1"/>
            </p:cNvSpPr>
            <p:nvPr/>
          </p:nvSpPr>
          <p:spPr bwMode="auto">
            <a:xfrm>
              <a:off x="4415" y="1143"/>
              <a:ext cx="430" cy="190"/>
            </a:xfrm>
            <a:prstGeom prst="rect">
              <a:avLst/>
            </a:prstGeom>
            <a:noFill/>
            <a:ln w="12700">
              <a:noFill/>
              <a:miter lim="800000"/>
              <a:headEnd/>
              <a:tailEnd/>
            </a:ln>
            <a:effectLst/>
          </p:spPr>
          <p:txBody>
            <a:bodyPr wrap="none" lIns="90488" tIns="44450" rIns="90488" bIns="44450">
              <a:spAutoFit/>
            </a:bodyPr>
            <a:lstStyle/>
            <a:p>
              <a:pPr defTabSz="762000" eaLnBrk="1" hangingPunct="1"/>
              <a:r>
                <a:rPr kumimoji="1" lang="en-US" altLang="ja-JP" sz="1400">
                  <a:latin typeface="Arial" pitchFamily="34" charset="0"/>
                  <a:ea typeface="ＭＳ ゴシック" pitchFamily="49" charset="-128"/>
                </a:rPr>
                <a:t>path-2</a:t>
              </a:r>
            </a:p>
          </p:txBody>
        </p:sp>
        <p:grpSp>
          <p:nvGrpSpPr>
            <p:cNvPr id="23" name="Group 18"/>
            <p:cNvGrpSpPr>
              <a:grpSpLocks/>
            </p:cNvGrpSpPr>
            <p:nvPr/>
          </p:nvGrpSpPr>
          <p:grpSpPr bwMode="auto">
            <a:xfrm>
              <a:off x="1224" y="1400"/>
              <a:ext cx="3056" cy="596"/>
              <a:chOff x="1224" y="1400"/>
              <a:chExt cx="3056" cy="596"/>
            </a:xfrm>
          </p:grpSpPr>
          <p:sp>
            <p:nvSpPr>
              <p:cNvPr id="24" name="Rectangle 19"/>
              <p:cNvSpPr>
                <a:spLocks noChangeArrowheads="1"/>
              </p:cNvSpPr>
              <p:nvPr/>
            </p:nvSpPr>
            <p:spPr bwMode="auto">
              <a:xfrm>
                <a:off x="3407" y="1423"/>
                <a:ext cx="430" cy="190"/>
              </a:xfrm>
              <a:prstGeom prst="rect">
                <a:avLst/>
              </a:prstGeom>
              <a:noFill/>
              <a:ln w="12700">
                <a:noFill/>
                <a:miter lim="800000"/>
                <a:headEnd/>
                <a:tailEnd/>
              </a:ln>
              <a:effectLst/>
            </p:spPr>
            <p:txBody>
              <a:bodyPr wrap="none" lIns="90488" tIns="44450" rIns="90488" bIns="44450">
                <a:spAutoFit/>
              </a:bodyPr>
              <a:lstStyle/>
              <a:p>
                <a:pPr defTabSz="762000" eaLnBrk="1" hangingPunct="1"/>
                <a:r>
                  <a:rPr kumimoji="1" lang="en-US" altLang="ja-JP" sz="1400">
                    <a:latin typeface="Arial" pitchFamily="34" charset="0"/>
                    <a:ea typeface="ＭＳ ゴシック" pitchFamily="49" charset="-128"/>
                  </a:rPr>
                  <a:t>path-2</a:t>
                </a:r>
              </a:p>
            </p:txBody>
          </p:sp>
          <p:sp>
            <p:nvSpPr>
              <p:cNvPr id="25" name="Line 20"/>
              <p:cNvSpPr>
                <a:spLocks noChangeShapeType="1"/>
              </p:cNvSpPr>
              <p:nvPr/>
            </p:nvSpPr>
            <p:spPr bwMode="auto">
              <a:xfrm flipV="1">
                <a:off x="1224" y="1408"/>
                <a:ext cx="1544" cy="588"/>
              </a:xfrm>
              <a:prstGeom prst="line">
                <a:avLst/>
              </a:prstGeom>
              <a:noFill/>
              <a:ln w="12700">
                <a:solidFill>
                  <a:schemeClr val="tx1"/>
                </a:solidFill>
                <a:round/>
                <a:headEnd/>
                <a:tailEnd/>
              </a:ln>
              <a:effectLst/>
            </p:spPr>
            <p:txBody>
              <a:bodyPr wrap="none" lIns="90000" tIns="46800" rIns="90000" bIns="46800" anchor="ctr">
                <a:spAutoFit/>
              </a:bodyPr>
              <a:lstStyle/>
              <a:p>
                <a:endParaRPr lang="ar-EG"/>
              </a:p>
            </p:txBody>
          </p:sp>
          <p:sp>
            <p:nvSpPr>
              <p:cNvPr id="26" name="Line 21"/>
              <p:cNvSpPr>
                <a:spLocks noChangeShapeType="1"/>
              </p:cNvSpPr>
              <p:nvPr/>
            </p:nvSpPr>
            <p:spPr bwMode="auto">
              <a:xfrm>
                <a:off x="2768" y="1400"/>
                <a:ext cx="1512" cy="596"/>
              </a:xfrm>
              <a:prstGeom prst="line">
                <a:avLst/>
              </a:prstGeom>
              <a:noFill/>
              <a:ln w="12700">
                <a:solidFill>
                  <a:schemeClr val="tx1"/>
                </a:solidFill>
                <a:round/>
                <a:headEnd/>
                <a:tailEnd type="triangle" w="med" len="med"/>
              </a:ln>
              <a:effectLst/>
            </p:spPr>
            <p:txBody>
              <a:bodyPr wrap="none" lIns="90000" tIns="46800" rIns="90000" bIns="46800" anchor="ctr">
                <a:spAutoFit/>
              </a:bodyPr>
              <a:lstStyle/>
              <a:p>
                <a:endParaRPr lang="ar-EG"/>
              </a:p>
            </p:txBody>
          </p:sp>
        </p:grpSp>
      </p:grpSp>
      <p:grpSp>
        <p:nvGrpSpPr>
          <p:cNvPr id="27" name="Group 22"/>
          <p:cNvGrpSpPr>
            <a:grpSpLocks/>
          </p:cNvGrpSpPr>
          <p:nvPr/>
        </p:nvGrpSpPr>
        <p:grpSpPr bwMode="auto">
          <a:xfrm>
            <a:off x="2671762" y="2071688"/>
            <a:ext cx="6078538" cy="2333625"/>
            <a:chOff x="1256" y="1287"/>
            <a:chExt cx="3829" cy="1470"/>
          </a:xfrm>
        </p:grpSpPr>
        <p:sp>
          <p:nvSpPr>
            <p:cNvPr id="28" name="Line 23"/>
            <p:cNvSpPr>
              <a:spLocks noChangeShapeType="1"/>
            </p:cNvSpPr>
            <p:nvPr/>
          </p:nvSpPr>
          <p:spPr bwMode="auto">
            <a:xfrm flipV="1">
              <a:off x="4664" y="1312"/>
              <a:ext cx="0" cy="304"/>
            </a:xfrm>
            <a:prstGeom prst="line">
              <a:avLst/>
            </a:prstGeom>
            <a:noFill/>
            <a:ln w="25400">
              <a:solidFill>
                <a:schemeClr val="tx1"/>
              </a:solidFill>
              <a:round/>
              <a:headEnd/>
              <a:tailEnd type="triangle" w="med" len="med"/>
            </a:ln>
            <a:effectLst/>
          </p:spPr>
          <p:txBody>
            <a:bodyPr wrap="none" anchor="ctr"/>
            <a:lstStyle/>
            <a:p>
              <a:endParaRPr lang="ar-EG"/>
            </a:p>
          </p:txBody>
        </p:sp>
        <p:sp>
          <p:nvSpPr>
            <p:cNvPr id="29" name="Rectangle 24"/>
            <p:cNvSpPr>
              <a:spLocks noChangeArrowheads="1"/>
            </p:cNvSpPr>
            <p:nvPr/>
          </p:nvSpPr>
          <p:spPr bwMode="auto">
            <a:xfrm>
              <a:off x="4655" y="1287"/>
              <a:ext cx="430" cy="190"/>
            </a:xfrm>
            <a:prstGeom prst="rect">
              <a:avLst/>
            </a:prstGeom>
            <a:noFill/>
            <a:ln w="12700">
              <a:noFill/>
              <a:miter lim="800000"/>
              <a:headEnd/>
              <a:tailEnd/>
            </a:ln>
            <a:effectLst/>
          </p:spPr>
          <p:txBody>
            <a:bodyPr wrap="none" lIns="90488" tIns="44450" rIns="90488" bIns="44450">
              <a:spAutoFit/>
            </a:bodyPr>
            <a:lstStyle/>
            <a:p>
              <a:pPr defTabSz="762000" eaLnBrk="1" hangingPunct="1"/>
              <a:r>
                <a:rPr kumimoji="1" lang="en-US" altLang="ja-JP" sz="1400">
                  <a:latin typeface="Arial" pitchFamily="34" charset="0"/>
                  <a:ea typeface="ＭＳ ゴシック" pitchFamily="49" charset="-128"/>
                </a:rPr>
                <a:t>path-3</a:t>
              </a:r>
            </a:p>
          </p:txBody>
        </p:sp>
        <p:grpSp>
          <p:nvGrpSpPr>
            <p:cNvPr id="31" name="Group 25"/>
            <p:cNvGrpSpPr>
              <a:grpSpLocks/>
            </p:cNvGrpSpPr>
            <p:nvPr/>
          </p:nvGrpSpPr>
          <p:grpSpPr bwMode="auto">
            <a:xfrm>
              <a:off x="1256" y="1996"/>
              <a:ext cx="2960" cy="761"/>
              <a:chOff x="1256" y="1996"/>
              <a:chExt cx="2960" cy="761"/>
            </a:xfrm>
          </p:grpSpPr>
          <p:sp>
            <p:nvSpPr>
              <p:cNvPr id="32" name="Rectangle 26"/>
              <p:cNvSpPr>
                <a:spLocks noChangeArrowheads="1"/>
              </p:cNvSpPr>
              <p:nvPr/>
            </p:nvSpPr>
            <p:spPr bwMode="auto">
              <a:xfrm>
                <a:off x="3255" y="2567"/>
                <a:ext cx="430" cy="190"/>
              </a:xfrm>
              <a:prstGeom prst="rect">
                <a:avLst/>
              </a:prstGeom>
              <a:noFill/>
              <a:ln w="12700">
                <a:noFill/>
                <a:miter lim="800000"/>
                <a:headEnd/>
                <a:tailEnd/>
              </a:ln>
              <a:effectLst/>
            </p:spPr>
            <p:txBody>
              <a:bodyPr wrap="none" lIns="90488" tIns="44450" rIns="90488" bIns="44450">
                <a:spAutoFit/>
              </a:bodyPr>
              <a:lstStyle/>
              <a:p>
                <a:pPr defTabSz="762000" eaLnBrk="1" hangingPunct="1"/>
                <a:r>
                  <a:rPr kumimoji="1" lang="en-US" altLang="ja-JP" sz="1400">
                    <a:latin typeface="Arial" pitchFamily="34" charset="0"/>
                    <a:ea typeface="ＭＳ ゴシック" pitchFamily="49" charset="-128"/>
                  </a:rPr>
                  <a:t>path-3</a:t>
                </a:r>
              </a:p>
            </p:txBody>
          </p:sp>
          <p:sp>
            <p:nvSpPr>
              <p:cNvPr id="33" name="Line 27"/>
              <p:cNvSpPr>
                <a:spLocks noChangeShapeType="1"/>
              </p:cNvSpPr>
              <p:nvPr/>
            </p:nvSpPr>
            <p:spPr bwMode="auto">
              <a:xfrm>
                <a:off x="1256" y="1996"/>
                <a:ext cx="1104" cy="428"/>
              </a:xfrm>
              <a:prstGeom prst="line">
                <a:avLst/>
              </a:prstGeom>
              <a:noFill/>
              <a:ln w="12700">
                <a:solidFill>
                  <a:schemeClr val="tx1"/>
                </a:solidFill>
                <a:round/>
                <a:headEnd/>
                <a:tailEnd/>
              </a:ln>
              <a:effectLst/>
            </p:spPr>
            <p:txBody>
              <a:bodyPr wrap="none" lIns="90000" tIns="46800" rIns="90000" bIns="46800" anchor="ctr">
                <a:spAutoFit/>
              </a:bodyPr>
              <a:lstStyle/>
              <a:p>
                <a:endParaRPr lang="ar-EG"/>
              </a:p>
            </p:txBody>
          </p:sp>
          <p:sp>
            <p:nvSpPr>
              <p:cNvPr id="34" name="Line 28"/>
              <p:cNvSpPr>
                <a:spLocks noChangeShapeType="1"/>
              </p:cNvSpPr>
              <p:nvPr/>
            </p:nvSpPr>
            <p:spPr bwMode="auto">
              <a:xfrm flipV="1">
                <a:off x="3120" y="2328"/>
                <a:ext cx="1096" cy="232"/>
              </a:xfrm>
              <a:prstGeom prst="line">
                <a:avLst/>
              </a:prstGeom>
              <a:noFill/>
              <a:ln w="12700">
                <a:solidFill>
                  <a:schemeClr val="tx1"/>
                </a:solidFill>
                <a:round/>
                <a:headEnd/>
                <a:tailEnd type="triangle" w="med" len="med"/>
              </a:ln>
              <a:effectLst/>
            </p:spPr>
            <p:txBody>
              <a:bodyPr wrap="none" lIns="90000" tIns="46800" rIns="90000" bIns="46800" anchor="ctr">
                <a:spAutoFit/>
              </a:bodyPr>
              <a:lstStyle/>
              <a:p>
                <a:endParaRPr lang="ar-EG"/>
              </a:p>
            </p:txBody>
          </p:sp>
        </p:grpSp>
      </p:grpSp>
      <p:graphicFrame>
        <p:nvGraphicFramePr>
          <p:cNvPr id="35" name="Object 29"/>
          <p:cNvGraphicFramePr>
            <a:graphicFrameLocks noChangeAspect="1"/>
          </p:cNvGraphicFramePr>
          <p:nvPr/>
        </p:nvGraphicFramePr>
        <p:xfrm>
          <a:off x="7504112" y="2905125"/>
          <a:ext cx="939800" cy="1355725"/>
        </p:xfrm>
        <a:graphic>
          <a:graphicData uri="http://schemas.openxmlformats.org/presentationml/2006/ole">
            <p:oleObj spid="_x0000_s4101" r:id="rId6" imgW="3441700" imgH="4965700" progId="">
              <p:embed/>
            </p:oleObj>
          </a:graphicData>
        </a:graphic>
      </p:graphicFrame>
      <p:graphicFrame>
        <p:nvGraphicFramePr>
          <p:cNvPr id="36" name="Object 30"/>
          <p:cNvGraphicFramePr>
            <a:graphicFrameLocks noChangeAspect="1"/>
          </p:cNvGraphicFramePr>
          <p:nvPr/>
        </p:nvGraphicFramePr>
        <p:xfrm>
          <a:off x="1711325" y="3311525"/>
          <a:ext cx="1519237" cy="1085850"/>
        </p:xfrm>
        <a:graphic>
          <a:graphicData uri="http://schemas.openxmlformats.org/presentationml/2006/ole">
            <p:oleObj spid="_x0000_s4102" r:id="rId7" imgW="3038856" imgH="2170176" progId="">
              <p:embed/>
            </p:oleObj>
          </a:graphicData>
        </a:graphic>
      </p:graphicFrame>
      <p:graphicFrame>
        <p:nvGraphicFramePr>
          <p:cNvPr id="37" name="Object 31"/>
          <p:cNvGraphicFramePr>
            <a:graphicFrameLocks noChangeAspect="1"/>
          </p:cNvGraphicFramePr>
          <p:nvPr/>
        </p:nvGraphicFramePr>
        <p:xfrm>
          <a:off x="2271712" y="2841625"/>
          <a:ext cx="766763" cy="711200"/>
        </p:xfrm>
        <a:graphic>
          <a:graphicData uri="http://schemas.openxmlformats.org/presentationml/2006/ole">
            <p:oleObj spid="_x0000_s4103" r:id="rId8" imgW="4178300" imgH="3873500" progId="">
              <p:embed/>
            </p:oleObj>
          </a:graphicData>
        </a:graphic>
      </p:graphicFrame>
      <p:grpSp>
        <p:nvGrpSpPr>
          <p:cNvPr id="38" name="Group 32"/>
          <p:cNvGrpSpPr>
            <a:grpSpLocks/>
          </p:cNvGrpSpPr>
          <p:nvPr/>
        </p:nvGrpSpPr>
        <p:grpSpPr bwMode="auto">
          <a:xfrm>
            <a:off x="2659062" y="1614488"/>
            <a:ext cx="5253038" cy="1881187"/>
            <a:chOff x="1248" y="999"/>
            <a:chExt cx="3309" cy="1185"/>
          </a:xfrm>
        </p:grpSpPr>
        <p:sp>
          <p:nvSpPr>
            <p:cNvPr id="39" name="Line 33"/>
            <p:cNvSpPr>
              <a:spLocks noChangeShapeType="1"/>
            </p:cNvSpPr>
            <p:nvPr/>
          </p:nvSpPr>
          <p:spPr bwMode="auto">
            <a:xfrm flipV="1">
              <a:off x="4280" y="1120"/>
              <a:ext cx="0" cy="496"/>
            </a:xfrm>
            <a:prstGeom prst="line">
              <a:avLst/>
            </a:prstGeom>
            <a:noFill/>
            <a:ln w="25400">
              <a:solidFill>
                <a:schemeClr val="tx1"/>
              </a:solidFill>
              <a:round/>
              <a:headEnd/>
              <a:tailEnd type="triangle" w="med" len="med"/>
            </a:ln>
            <a:effectLst/>
          </p:spPr>
          <p:txBody>
            <a:bodyPr wrap="none" anchor="ctr"/>
            <a:lstStyle/>
            <a:p>
              <a:endParaRPr lang="ar-EG"/>
            </a:p>
          </p:txBody>
        </p:sp>
        <p:sp>
          <p:nvSpPr>
            <p:cNvPr id="40" name="Rectangle 34"/>
            <p:cNvSpPr>
              <a:spLocks noChangeArrowheads="1"/>
            </p:cNvSpPr>
            <p:nvPr/>
          </p:nvSpPr>
          <p:spPr bwMode="auto">
            <a:xfrm>
              <a:off x="4127" y="999"/>
              <a:ext cx="430" cy="190"/>
            </a:xfrm>
            <a:prstGeom prst="rect">
              <a:avLst/>
            </a:prstGeom>
            <a:noFill/>
            <a:ln w="12700">
              <a:noFill/>
              <a:miter lim="800000"/>
              <a:headEnd/>
              <a:tailEnd/>
            </a:ln>
            <a:effectLst/>
          </p:spPr>
          <p:txBody>
            <a:bodyPr wrap="none" lIns="90488" tIns="44450" rIns="90488" bIns="44450">
              <a:spAutoFit/>
            </a:bodyPr>
            <a:lstStyle/>
            <a:p>
              <a:pPr defTabSz="762000" eaLnBrk="1" hangingPunct="1"/>
              <a:r>
                <a:rPr kumimoji="1" lang="en-US" altLang="ja-JP" sz="1400">
                  <a:latin typeface="Arial" pitchFamily="34" charset="0"/>
                  <a:ea typeface="ＭＳ ゴシック" pitchFamily="49" charset="-128"/>
                </a:rPr>
                <a:t>path-1</a:t>
              </a:r>
            </a:p>
          </p:txBody>
        </p:sp>
        <p:grpSp>
          <p:nvGrpSpPr>
            <p:cNvPr id="41" name="Group 35"/>
            <p:cNvGrpSpPr>
              <a:grpSpLocks/>
            </p:cNvGrpSpPr>
            <p:nvPr/>
          </p:nvGrpSpPr>
          <p:grpSpPr bwMode="auto">
            <a:xfrm>
              <a:off x="1248" y="1925"/>
              <a:ext cx="3000" cy="259"/>
              <a:chOff x="1248" y="1925"/>
              <a:chExt cx="3000" cy="259"/>
            </a:xfrm>
          </p:grpSpPr>
          <p:sp>
            <p:nvSpPr>
              <p:cNvPr id="42" name="Rectangle 36"/>
              <p:cNvSpPr>
                <a:spLocks noChangeArrowheads="1"/>
              </p:cNvSpPr>
              <p:nvPr/>
            </p:nvSpPr>
            <p:spPr bwMode="auto">
              <a:xfrm>
                <a:off x="3703" y="1925"/>
                <a:ext cx="430" cy="190"/>
              </a:xfrm>
              <a:prstGeom prst="rect">
                <a:avLst/>
              </a:prstGeom>
              <a:noFill/>
              <a:ln w="12700">
                <a:noFill/>
                <a:miter lim="800000"/>
                <a:headEnd/>
                <a:tailEnd/>
              </a:ln>
              <a:effectLst/>
            </p:spPr>
            <p:txBody>
              <a:bodyPr wrap="none" lIns="90488" tIns="44450" rIns="90488" bIns="44450">
                <a:spAutoFit/>
              </a:bodyPr>
              <a:lstStyle/>
              <a:p>
                <a:pPr defTabSz="762000" eaLnBrk="1" hangingPunct="1"/>
                <a:r>
                  <a:rPr kumimoji="1" lang="en-US" altLang="ja-JP" sz="1400">
                    <a:latin typeface="Arial" pitchFamily="34" charset="0"/>
                    <a:ea typeface="ＭＳ ゴシック" pitchFamily="49" charset="-128"/>
                  </a:rPr>
                  <a:t>path-1</a:t>
                </a:r>
              </a:p>
            </p:txBody>
          </p:sp>
          <p:sp>
            <p:nvSpPr>
              <p:cNvPr id="43" name="Line 37"/>
              <p:cNvSpPr>
                <a:spLocks noChangeShapeType="1"/>
              </p:cNvSpPr>
              <p:nvPr/>
            </p:nvSpPr>
            <p:spPr bwMode="auto">
              <a:xfrm>
                <a:off x="3240" y="1996"/>
                <a:ext cx="1008" cy="188"/>
              </a:xfrm>
              <a:prstGeom prst="line">
                <a:avLst/>
              </a:prstGeom>
              <a:noFill/>
              <a:ln w="12700">
                <a:solidFill>
                  <a:schemeClr val="tx1"/>
                </a:solidFill>
                <a:round/>
                <a:headEnd/>
                <a:tailEnd type="triangle" w="med" len="med"/>
              </a:ln>
              <a:effectLst/>
            </p:spPr>
            <p:txBody>
              <a:bodyPr wrap="none" lIns="90000" tIns="46800" rIns="90000" bIns="46800" anchor="ctr">
                <a:spAutoFit/>
              </a:bodyPr>
              <a:lstStyle/>
              <a:p>
                <a:endParaRPr lang="ar-EG"/>
              </a:p>
            </p:txBody>
          </p:sp>
          <p:sp>
            <p:nvSpPr>
              <p:cNvPr id="44" name="Line 38"/>
              <p:cNvSpPr>
                <a:spLocks noChangeShapeType="1"/>
              </p:cNvSpPr>
              <p:nvPr/>
            </p:nvSpPr>
            <p:spPr bwMode="auto">
              <a:xfrm>
                <a:off x="1248" y="1992"/>
                <a:ext cx="2000" cy="8"/>
              </a:xfrm>
              <a:prstGeom prst="line">
                <a:avLst/>
              </a:prstGeom>
              <a:noFill/>
              <a:ln w="9525">
                <a:solidFill>
                  <a:schemeClr val="tx1"/>
                </a:solidFill>
                <a:round/>
                <a:headEnd/>
                <a:tailEnd/>
              </a:ln>
              <a:effectLst/>
            </p:spPr>
            <p:txBody>
              <a:bodyPr wrap="none" anchor="ctr"/>
              <a:lstStyle/>
              <a:p>
                <a:endParaRPr lang="ar-EG"/>
              </a:p>
            </p:txBody>
          </p:sp>
        </p:grpSp>
      </p:grpSp>
      <p:pic>
        <p:nvPicPr>
          <p:cNvPr id="45" name="Picture 4"/>
          <p:cNvPicPr>
            <a:picLocks noChangeAspect="1" noChangeArrowheads="1"/>
          </p:cNvPicPr>
          <p:nvPr/>
        </p:nvPicPr>
        <p:blipFill>
          <a:blip r:embed="rId9"/>
          <a:srcRect t="51688"/>
          <a:stretch>
            <a:fillRect/>
          </a:stretch>
        </p:blipFill>
        <p:spPr bwMode="auto">
          <a:xfrm>
            <a:off x="4495800" y="4800600"/>
            <a:ext cx="4648200" cy="2057400"/>
          </a:xfrm>
          <a:prstGeom prst="rect">
            <a:avLst/>
          </a:prstGeom>
          <a:noFill/>
          <a:ln w="9525">
            <a:noFill/>
            <a:miter lim="800000"/>
            <a:headEnd/>
            <a:tailEnd/>
          </a:ln>
          <a:effectLst/>
        </p:spPr>
      </p:pic>
      <p:sp>
        <p:nvSpPr>
          <p:cNvPr id="46" name="Rectangle 45"/>
          <p:cNvSpPr/>
          <p:nvPr/>
        </p:nvSpPr>
        <p:spPr>
          <a:xfrm>
            <a:off x="76200" y="5181600"/>
            <a:ext cx="4419600" cy="1524000"/>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Tree>
  </p:cSld>
  <p:clrMapOvr>
    <a:masterClrMapping/>
  </p:clrMapOvr>
  <p:transition>
    <p:randomBar dir="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ounded Rectangle 29"/>
          <p:cNvSpPr/>
          <p:nvPr/>
        </p:nvSpPr>
        <p:spPr>
          <a:xfrm>
            <a:off x="1143000" y="76200"/>
            <a:ext cx="6781800" cy="838200"/>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800" b="1" dirty="0" smtClean="0">
                <a:solidFill>
                  <a:schemeClr val="tx2">
                    <a:lumMod val="50000"/>
                  </a:schemeClr>
                </a:solidFill>
              </a:rPr>
              <a:t>Limitations of Turbo code in wireless communications </a:t>
            </a:r>
            <a:endParaRPr lang="ar-EG" sz="2800" b="1" dirty="0">
              <a:solidFill>
                <a:schemeClr val="tx2">
                  <a:lumMod val="50000"/>
                </a:schemeClr>
              </a:solidFill>
            </a:endParaRPr>
          </a:p>
        </p:txBody>
      </p:sp>
      <p:sp>
        <p:nvSpPr>
          <p:cNvPr id="4" name="Rounded Rectangle 3"/>
          <p:cNvSpPr/>
          <p:nvPr/>
        </p:nvSpPr>
        <p:spPr>
          <a:xfrm>
            <a:off x="152400" y="1143000"/>
            <a:ext cx="4114800" cy="533400"/>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rgbClr val="C00000"/>
                </a:solidFill>
              </a:rPr>
              <a:t>Changing environment</a:t>
            </a:r>
          </a:p>
        </p:txBody>
      </p:sp>
      <p:sp>
        <p:nvSpPr>
          <p:cNvPr id="8" name="TextBox 7"/>
          <p:cNvSpPr txBox="1"/>
          <p:nvPr/>
        </p:nvSpPr>
        <p:spPr>
          <a:xfrm>
            <a:off x="152400" y="5228272"/>
            <a:ext cx="4343400" cy="1477328"/>
          </a:xfrm>
          <a:prstGeom prst="rect">
            <a:avLst/>
          </a:prstGeom>
          <a:noFill/>
        </p:spPr>
        <p:txBody>
          <a:bodyPr wrap="square" rtlCol="1">
            <a:spAutoFit/>
          </a:bodyPr>
          <a:lstStyle/>
          <a:p>
            <a:r>
              <a:rPr lang="en-US" b="1" dirty="0" smtClean="0"/>
              <a:t>Besides the high noise level, its level is changing. This is due to the movement of the mobile users. This makes the communication more unpredictable  which makes the code design more difficult.</a:t>
            </a:r>
            <a:endParaRPr lang="ar-EG" b="1" dirty="0"/>
          </a:p>
        </p:txBody>
      </p:sp>
      <p:sp>
        <p:nvSpPr>
          <p:cNvPr id="9" name="Rectangle 4"/>
          <p:cNvSpPr>
            <a:spLocks noChangeArrowheads="1"/>
          </p:cNvSpPr>
          <p:nvPr/>
        </p:nvSpPr>
        <p:spPr bwMode="auto">
          <a:xfrm>
            <a:off x="1541462" y="4498975"/>
            <a:ext cx="1592263" cy="301625"/>
          </a:xfrm>
          <a:prstGeom prst="rect">
            <a:avLst/>
          </a:prstGeom>
          <a:noFill/>
          <a:ln w="12700">
            <a:noFill/>
            <a:miter lim="800000"/>
            <a:headEnd/>
            <a:tailEnd/>
          </a:ln>
          <a:effectLst/>
        </p:spPr>
        <p:txBody>
          <a:bodyPr wrap="none" lIns="90488" tIns="44450" rIns="90488" bIns="44450">
            <a:spAutoFit/>
          </a:bodyPr>
          <a:lstStyle/>
          <a:p>
            <a:pPr defTabSz="762000" eaLnBrk="1" hangingPunct="1"/>
            <a:r>
              <a:rPr kumimoji="1" lang="en-US" altLang="ja-JP" sz="1400">
                <a:latin typeface="Arial" pitchFamily="34" charset="0"/>
                <a:ea typeface="ＭＳ ゴシック" pitchFamily="49" charset="-128"/>
              </a:rPr>
              <a:t>Base Station (BS)</a:t>
            </a:r>
          </a:p>
        </p:txBody>
      </p:sp>
      <p:sp>
        <p:nvSpPr>
          <p:cNvPr id="10" name="Rectangle 5"/>
          <p:cNvSpPr>
            <a:spLocks noChangeArrowheads="1"/>
          </p:cNvSpPr>
          <p:nvPr/>
        </p:nvSpPr>
        <p:spPr bwMode="auto">
          <a:xfrm>
            <a:off x="7027862" y="4333875"/>
            <a:ext cx="1738313" cy="301625"/>
          </a:xfrm>
          <a:prstGeom prst="rect">
            <a:avLst/>
          </a:prstGeom>
          <a:noFill/>
          <a:ln w="12700">
            <a:noFill/>
            <a:miter lim="800000"/>
            <a:headEnd/>
            <a:tailEnd/>
          </a:ln>
          <a:effectLst/>
        </p:spPr>
        <p:txBody>
          <a:bodyPr wrap="none" lIns="90488" tIns="44450" rIns="90488" bIns="44450">
            <a:spAutoFit/>
          </a:bodyPr>
          <a:lstStyle/>
          <a:p>
            <a:pPr defTabSz="762000" eaLnBrk="1" hangingPunct="1"/>
            <a:r>
              <a:rPr kumimoji="1" lang="en-US" altLang="ja-JP" sz="1400">
                <a:latin typeface="Arial" pitchFamily="34" charset="0"/>
                <a:ea typeface="ＭＳ ゴシック" pitchFamily="49" charset="-128"/>
              </a:rPr>
              <a:t>Mobile Station (MS)</a:t>
            </a:r>
          </a:p>
        </p:txBody>
      </p:sp>
      <p:sp>
        <p:nvSpPr>
          <p:cNvPr id="11" name="Rectangle 6"/>
          <p:cNvSpPr>
            <a:spLocks noChangeArrowheads="1"/>
          </p:cNvSpPr>
          <p:nvPr/>
        </p:nvSpPr>
        <p:spPr bwMode="auto">
          <a:xfrm>
            <a:off x="2176462" y="2212975"/>
            <a:ext cx="2006600" cy="301625"/>
          </a:xfrm>
          <a:prstGeom prst="rect">
            <a:avLst/>
          </a:prstGeom>
          <a:noFill/>
          <a:ln w="12700">
            <a:noFill/>
            <a:miter lim="800000"/>
            <a:headEnd/>
            <a:tailEnd/>
          </a:ln>
          <a:effectLst/>
        </p:spPr>
        <p:txBody>
          <a:bodyPr lIns="90488" tIns="44450" rIns="90488" bIns="44450">
            <a:spAutoFit/>
          </a:bodyPr>
          <a:lstStyle/>
          <a:p>
            <a:pPr algn="ctr" defTabSz="762000" eaLnBrk="1" hangingPunct="1"/>
            <a:r>
              <a:rPr kumimoji="1" lang="en-US" altLang="ja-JP" sz="1400">
                <a:latin typeface="Arial" pitchFamily="34" charset="0"/>
                <a:ea typeface="ＭＳ ゴシック" pitchFamily="49" charset="-128"/>
              </a:rPr>
              <a:t>multi-path propagation</a:t>
            </a:r>
          </a:p>
        </p:txBody>
      </p:sp>
      <p:grpSp>
        <p:nvGrpSpPr>
          <p:cNvPr id="2" name="Group 7"/>
          <p:cNvGrpSpPr>
            <a:grpSpLocks/>
          </p:cNvGrpSpPr>
          <p:nvPr/>
        </p:nvGrpSpPr>
        <p:grpSpPr bwMode="auto">
          <a:xfrm>
            <a:off x="6873875" y="1508125"/>
            <a:ext cx="1965325" cy="1392238"/>
            <a:chOff x="3903" y="932"/>
            <a:chExt cx="1238" cy="877"/>
          </a:xfrm>
        </p:grpSpPr>
        <p:sp>
          <p:nvSpPr>
            <p:cNvPr id="13" name="Rectangle 8"/>
            <p:cNvSpPr>
              <a:spLocks noChangeArrowheads="1"/>
            </p:cNvSpPr>
            <p:nvPr/>
          </p:nvSpPr>
          <p:spPr bwMode="auto">
            <a:xfrm>
              <a:off x="4559" y="1638"/>
              <a:ext cx="582" cy="171"/>
            </a:xfrm>
            <a:prstGeom prst="rect">
              <a:avLst/>
            </a:prstGeom>
            <a:noFill/>
            <a:ln w="12700">
              <a:noFill/>
              <a:miter lim="800000"/>
              <a:headEnd/>
              <a:tailEnd/>
            </a:ln>
            <a:effectLst/>
          </p:spPr>
          <p:txBody>
            <a:bodyPr wrap="none" lIns="90488" tIns="44450" rIns="90488" bIns="44450">
              <a:spAutoFit/>
            </a:bodyPr>
            <a:lstStyle/>
            <a:p>
              <a:pPr defTabSz="762000" eaLnBrk="1" hangingPunct="1"/>
              <a:r>
                <a:rPr kumimoji="1" lang="en-US" altLang="ja-JP" sz="1200">
                  <a:solidFill>
                    <a:schemeClr val="bg2"/>
                  </a:solidFill>
                  <a:latin typeface="Arial" pitchFamily="34" charset="0"/>
                  <a:ea typeface="ＭＳ ゴシック" pitchFamily="49" charset="-128"/>
                </a:rPr>
                <a:t>Path Delay</a:t>
              </a:r>
            </a:p>
          </p:txBody>
        </p:sp>
        <p:sp>
          <p:nvSpPr>
            <p:cNvPr id="14" name="Rectangle 9"/>
            <p:cNvSpPr>
              <a:spLocks noChangeArrowheads="1"/>
            </p:cNvSpPr>
            <p:nvPr/>
          </p:nvSpPr>
          <p:spPr bwMode="auto">
            <a:xfrm rot="16200000">
              <a:off x="3796" y="1065"/>
              <a:ext cx="385" cy="171"/>
            </a:xfrm>
            <a:prstGeom prst="rect">
              <a:avLst/>
            </a:prstGeom>
            <a:noFill/>
            <a:ln w="12700">
              <a:noFill/>
              <a:miter lim="800000"/>
              <a:headEnd/>
              <a:tailEnd/>
            </a:ln>
            <a:effectLst/>
          </p:spPr>
          <p:txBody>
            <a:bodyPr wrap="none" lIns="90488" tIns="44450" rIns="90488" bIns="44450">
              <a:spAutoFit/>
            </a:bodyPr>
            <a:lstStyle/>
            <a:p>
              <a:pPr defTabSz="762000" eaLnBrk="1" hangingPunct="1"/>
              <a:r>
                <a:rPr kumimoji="1" lang="en-US" altLang="ja-JP" sz="1200">
                  <a:solidFill>
                    <a:schemeClr val="bg2"/>
                  </a:solidFill>
                  <a:latin typeface="Arial" pitchFamily="34" charset="0"/>
                  <a:ea typeface="ＭＳ ゴシック" pitchFamily="49" charset="-128"/>
                </a:rPr>
                <a:t>Power</a:t>
              </a:r>
            </a:p>
          </p:txBody>
        </p:sp>
        <p:sp>
          <p:nvSpPr>
            <p:cNvPr id="15" name="Line 10"/>
            <p:cNvSpPr>
              <a:spLocks noChangeShapeType="1"/>
            </p:cNvSpPr>
            <p:nvPr/>
          </p:nvSpPr>
          <p:spPr bwMode="auto">
            <a:xfrm>
              <a:off x="4044" y="1608"/>
              <a:ext cx="952" cy="0"/>
            </a:xfrm>
            <a:prstGeom prst="line">
              <a:avLst/>
            </a:prstGeom>
            <a:noFill/>
            <a:ln w="12700">
              <a:solidFill>
                <a:schemeClr val="bg2"/>
              </a:solidFill>
              <a:round/>
              <a:headEnd/>
              <a:tailEnd type="triangle" w="med" len="med"/>
            </a:ln>
            <a:effectLst/>
          </p:spPr>
          <p:txBody>
            <a:bodyPr wrap="none" anchor="ctr"/>
            <a:lstStyle/>
            <a:p>
              <a:endParaRPr lang="ar-EG"/>
            </a:p>
          </p:txBody>
        </p:sp>
        <p:sp>
          <p:nvSpPr>
            <p:cNvPr id="16" name="Line 11"/>
            <p:cNvSpPr>
              <a:spLocks noChangeShapeType="1"/>
            </p:cNvSpPr>
            <p:nvPr/>
          </p:nvSpPr>
          <p:spPr bwMode="auto">
            <a:xfrm flipV="1">
              <a:off x="4088" y="932"/>
              <a:ext cx="0" cy="728"/>
            </a:xfrm>
            <a:prstGeom prst="line">
              <a:avLst/>
            </a:prstGeom>
            <a:noFill/>
            <a:ln w="12700">
              <a:solidFill>
                <a:schemeClr val="bg2"/>
              </a:solidFill>
              <a:round/>
              <a:headEnd/>
              <a:tailEnd type="triangle" w="med" len="med"/>
            </a:ln>
            <a:effectLst/>
          </p:spPr>
          <p:txBody>
            <a:bodyPr wrap="none" anchor="ctr"/>
            <a:lstStyle/>
            <a:p>
              <a:endParaRPr lang="ar-EG"/>
            </a:p>
          </p:txBody>
        </p:sp>
      </p:grpSp>
      <p:graphicFrame>
        <p:nvGraphicFramePr>
          <p:cNvPr id="17" name="Object 12"/>
          <p:cNvGraphicFramePr>
            <a:graphicFrameLocks noChangeAspect="1"/>
          </p:cNvGraphicFramePr>
          <p:nvPr/>
        </p:nvGraphicFramePr>
        <p:xfrm>
          <a:off x="4311650" y="1668463"/>
          <a:ext cx="1519237" cy="947737"/>
        </p:xfrm>
        <a:graphic>
          <a:graphicData uri="http://schemas.openxmlformats.org/presentationml/2006/ole">
            <p:oleObj spid="_x0000_s5122" r:id="rId3" imgW="2883408" imgH="1798320" progId="">
              <p:embed/>
            </p:oleObj>
          </a:graphicData>
        </a:graphic>
      </p:graphicFrame>
      <p:graphicFrame>
        <p:nvGraphicFramePr>
          <p:cNvPr id="18" name="Object 13"/>
          <p:cNvGraphicFramePr>
            <a:graphicFrameLocks noChangeAspect="1"/>
          </p:cNvGraphicFramePr>
          <p:nvPr/>
        </p:nvGraphicFramePr>
        <p:xfrm>
          <a:off x="4319587" y="3822700"/>
          <a:ext cx="1493838" cy="974725"/>
        </p:xfrm>
        <a:graphic>
          <a:graphicData uri="http://schemas.openxmlformats.org/presentationml/2006/ole">
            <p:oleObj spid="_x0000_s5123" r:id="rId4" imgW="2849880" imgH="1859280" progId="">
              <p:embed/>
            </p:oleObj>
          </a:graphicData>
        </a:graphic>
      </p:graphicFrame>
      <p:graphicFrame>
        <p:nvGraphicFramePr>
          <p:cNvPr id="19" name="Object 14"/>
          <p:cNvGraphicFramePr>
            <a:graphicFrameLocks noChangeAspect="1"/>
          </p:cNvGraphicFramePr>
          <p:nvPr/>
        </p:nvGraphicFramePr>
        <p:xfrm>
          <a:off x="5275262" y="2808288"/>
          <a:ext cx="1406525" cy="904875"/>
        </p:xfrm>
        <a:graphic>
          <a:graphicData uri="http://schemas.openxmlformats.org/presentationml/2006/ole">
            <p:oleObj spid="_x0000_s5124" r:id="rId5" imgW="2910840" imgH="1871472" progId="">
              <p:embed/>
            </p:oleObj>
          </a:graphicData>
        </a:graphic>
      </p:graphicFrame>
      <p:grpSp>
        <p:nvGrpSpPr>
          <p:cNvPr id="3" name="Group 15"/>
          <p:cNvGrpSpPr>
            <a:grpSpLocks/>
          </p:cNvGrpSpPr>
          <p:nvPr/>
        </p:nvGrpSpPr>
        <p:grpSpPr bwMode="auto">
          <a:xfrm>
            <a:off x="2620962" y="1843088"/>
            <a:ext cx="5748338" cy="1354137"/>
            <a:chOff x="1224" y="1143"/>
            <a:chExt cx="3621" cy="853"/>
          </a:xfrm>
        </p:grpSpPr>
        <p:sp>
          <p:nvSpPr>
            <p:cNvPr id="21" name="Line 16"/>
            <p:cNvSpPr>
              <a:spLocks noChangeShapeType="1"/>
            </p:cNvSpPr>
            <p:nvPr/>
          </p:nvSpPr>
          <p:spPr bwMode="auto">
            <a:xfrm flipV="1">
              <a:off x="4520" y="1312"/>
              <a:ext cx="0" cy="304"/>
            </a:xfrm>
            <a:prstGeom prst="line">
              <a:avLst/>
            </a:prstGeom>
            <a:noFill/>
            <a:ln w="25400">
              <a:solidFill>
                <a:schemeClr val="tx1"/>
              </a:solidFill>
              <a:round/>
              <a:headEnd/>
              <a:tailEnd type="triangle" w="med" len="med"/>
            </a:ln>
            <a:effectLst/>
          </p:spPr>
          <p:txBody>
            <a:bodyPr wrap="none" anchor="ctr"/>
            <a:lstStyle/>
            <a:p>
              <a:endParaRPr lang="ar-EG"/>
            </a:p>
          </p:txBody>
        </p:sp>
        <p:sp>
          <p:nvSpPr>
            <p:cNvPr id="22" name="Rectangle 17"/>
            <p:cNvSpPr>
              <a:spLocks noChangeArrowheads="1"/>
            </p:cNvSpPr>
            <p:nvPr/>
          </p:nvSpPr>
          <p:spPr bwMode="auto">
            <a:xfrm>
              <a:off x="4415" y="1143"/>
              <a:ext cx="430" cy="190"/>
            </a:xfrm>
            <a:prstGeom prst="rect">
              <a:avLst/>
            </a:prstGeom>
            <a:noFill/>
            <a:ln w="12700">
              <a:noFill/>
              <a:miter lim="800000"/>
              <a:headEnd/>
              <a:tailEnd/>
            </a:ln>
            <a:effectLst/>
          </p:spPr>
          <p:txBody>
            <a:bodyPr wrap="none" lIns="90488" tIns="44450" rIns="90488" bIns="44450">
              <a:spAutoFit/>
            </a:bodyPr>
            <a:lstStyle/>
            <a:p>
              <a:pPr defTabSz="762000" eaLnBrk="1" hangingPunct="1"/>
              <a:r>
                <a:rPr kumimoji="1" lang="en-US" altLang="ja-JP" sz="1400">
                  <a:latin typeface="Arial" pitchFamily="34" charset="0"/>
                  <a:ea typeface="ＭＳ ゴシック" pitchFamily="49" charset="-128"/>
                </a:rPr>
                <a:t>path-2</a:t>
              </a:r>
            </a:p>
          </p:txBody>
        </p:sp>
        <p:grpSp>
          <p:nvGrpSpPr>
            <p:cNvPr id="5" name="Group 18"/>
            <p:cNvGrpSpPr>
              <a:grpSpLocks/>
            </p:cNvGrpSpPr>
            <p:nvPr/>
          </p:nvGrpSpPr>
          <p:grpSpPr bwMode="auto">
            <a:xfrm>
              <a:off x="1224" y="1400"/>
              <a:ext cx="3056" cy="596"/>
              <a:chOff x="1224" y="1400"/>
              <a:chExt cx="3056" cy="596"/>
            </a:xfrm>
          </p:grpSpPr>
          <p:sp>
            <p:nvSpPr>
              <p:cNvPr id="24" name="Rectangle 19"/>
              <p:cNvSpPr>
                <a:spLocks noChangeArrowheads="1"/>
              </p:cNvSpPr>
              <p:nvPr/>
            </p:nvSpPr>
            <p:spPr bwMode="auto">
              <a:xfrm>
                <a:off x="3407" y="1423"/>
                <a:ext cx="430" cy="190"/>
              </a:xfrm>
              <a:prstGeom prst="rect">
                <a:avLst/>
              </a:prstGeom>
              <a:noFill/>
              <a:ln w="12700">
                <a:noFill/>
                <a:miter lim="800000"/>
                <a:headEnd/>
                <a:tailEnd/>
              </a:ln>
              <a:effectLst/>
            </p:spPr>
            <p:txBody>
              <a:bodyPr wrap="none" lIns="90488" tIns="44450" rIns="90488" bIns="44450">
                <a:spAutoFit/>
              </a:bodyPr>
              <a:lstStyle/>
              <a:p>
                <a:pPr defTabSz="762000" eaLnBrk="1" hangingPunct="1"/>
                <a:r>
                  <a:rPr kumimoji="1" lang="en-US" altLang="ja-JP" sz="1400">
                    <a:latin typeface="Arial" pitchFamily="34" charset="0"/>
                    <a:ea typeface="ＭＳ ゴシック" pitchFamily="49" charset="-128"/>
                  </a:rPr>
                  <a:t>path-2</a:t>
                </a:r>
              </a:p>
            </p:txBody>
          </p:sp>
          <p:sp>
            <p:nvSpPr>
              <p:cNvPr id="25" name="Line 20"/>
              <p:cNvSpPr>
                <a:spLocks noChangeShapeType="1"/>
              </p:cNvSpPr>
              <p:nvPr/>
            </p:nvSpPr>
            <p:spPr bwMode="auto">
              <a:xfrm flipV="1">
                <a:off x="1224" y="1408"/>
                <a:ext cx="1544" cy="588"/>
              </a:xfrm>
              <a:prstGeom prst="line">
                <a:avLst/>
              </a:prstGeom>
              <a:noFill/>
              <a:ln w="12700">
                <a:solidFill>
                  <a:schemeClr val="tx1"/>
                </a:solidFill>
                <a:round/>
                <a:headEnd/>
                <a:tailEnd/>
              </a:ln>
              <a:effectLst/>
            </p:spPr>
            <p:txBody>
              <a:bodyPr wrap="none" lIns="90000" tIns="46800" rIns="90000" bIns="46800" anchor="ctr">
                <a:spAutoFit/>
              </a:bodyPr>
              <a:lstStyle/>
              <a:p>
                <a:endParaRPr lang="ar-EG"/>
              </a:p>
            </p:txBody>
          </p:sp>
          <p:sp>
            <p:nvSpPr>
              <p:cNvPr id="26" name="Line 21"/>
              <p:cNvSpPr>
                <a:spLocks noChangeShapeType="1"/>
              </p:cNvSpPr>
              <p:nvPr/>
            </p:nvSpPr>
            <p:spPr bwMode="auto">
              <a:xfrm>
                <a:off x="2768" y="1400"/>
                <a:ext cx="1512" cy="596"/>
              </a:xfrm>
              <a:prstGeom prst="line">
                <a:avLst/>
              </a:prstGeom>
              <a:noFill/>
              <a:ln w="12700">
                <a:solidFill>
                  <a:schemeClr val="tx1"/>
                </a:solidFill>
                <a:round/>
                <a:headEnd/>
                <a:tailEnd type="triangle" w="med" len="med"/>
              </a:ln>
              <a:effectLst/>
            </p:spPr>
            <p:txBody>
              <a:bodyPr wrap="none" lIns="90000" tIns="46800" rIns="90000" bIns="46800" anchor="ctr">
                <a:spAutoFit/>
              </a:bodyPr>
              <a:lstStyle/>
              <a:p>
                <a:endParaRPr lang="ar-EG"/>
              </a:p>
            </p:txBody>
          </p:sp>
        </p:grpSp>
      </p:grpSp>
      <p:grpSp>
        <p:nvGrpSpPr>
          <p:cNvPr id="6" name="Group 22"/>
          <p:cNvGrpSpPr>
            <a:grpSpLocks/>
          </p:cNvGrpSpPr>
          <p:nvPr/>
        </p:nvGrpSpPr>
        <p:grpSpPr bwMode="auto">
          <a:xfrm>
            <a:off x="2671762" y="2071688"/>
            <a:ext cx="6078538" cy="2333625"/>
            <a:chOff x="1256" y="1287"/>
            <a:chExt cx="3829" cy="1470"/>
          </a:xfrm>
        </p:grpSpPr>
        <p:sp>
          <p:nvSpPr>
            <p:cNvPr id="28" name="Line 23"/>
            <p:cNvSpPr>
              <a:spLocks noChangeShapeType="1"/>
            </p:cNvSpPr>
            <p:nvPr/>
          </p:nvSpPr>
          <p:spPr bwMode="auto">
            <a:xfrm flipV="1">
              <a:off x="4664" y="1312"/>
              <a:ext cx="0" cy="304"/>
            </a:xfrm>
            <a:prstGeom prst="line">
              <a:avLst/>
            </a:prstGeom>
            <a:noFill/>
            <a:ln w="25400">
              <a:solidFill>
                <a:schemeClr val="tx1"/>
              </a:solidFill>
              <a:round/>
              <a:headEnd/>
              <a:tailEnd type="triangle" w="med" len="med"/>
            </a:ln>
            <a:effectLst/>
          </p:spPr>
          <p:txBody>
            <a:bodyPr wrap="none" anchor="ctr"/>
            <a:lstStyle/>
            <a:p>
              <a:endParaRPr lang="ar-EG"/>
            </a:p>
          </p:txBody>
        </p:sp>
        <p:sp>
          <p:nvSpPr>
            <p:cNvPr id="29" name="Rectangle 24"/>
            <p:cNvSpPr>
              <a:spLocks noChangeArrowheads="1"/>
            </p:cNvSpPr>
            <p:nvPr/>
          </p:nvSpPr>
          <p:spPr bwMode="auto">
            <a:xfrm>
              <a:off x="4655" y="1287"/>
              <a:ext cx="430" cy="190"/>
            </a:xfrm>
            <a:prstGeom prst="rect">
              <a:avLst/>
            </a:prstGeom>
            <a:noFill/>
            <a:ln w="12700">
              <a:noFill/>
              <a:miter lim="800000"/>
              <a:headEnd/>
              <a:tailEnd/>
            </a:ln>
            <a:effectLst/>
          </p:spPr>
          <p:txBody>
            <a:bodyPr wrap="none" lIns="90488" tIns="44450" rIns="90488" bIns="44450">
              <a:spAutoFit/>
            </a:bodyPr>
            <a:lstStyle/>
            <a:p>
              <a:pPr defTabSz="762000" eaLnBrk="1" hangingPunct="1"/>
              <a:r>
                <a:rPr kumimoji="1" lang="en-US" altLang="ja-JP" sz="1400">
                  <a:latin typeface="Arial" pitchFamily="34" charset="0"/>
                  <a:ea typeface="ＭＳ ゴシック" pitchFamily="49" charset="-128"/>
                </a:rPr>
                <a:t>path-3</a:t>
              </a:r>
            </a:p>
          </p:txBody>
        </p:sp>
        <p:grpSp>
          <p:nvGrpSpPr>
            <p:cNvPr id="7" name="Group 25"/>
            <p:cNvGrpSpPr>
              <a:grpSpLocks/>
            </p:cNvGrpSpPr>
            <p:nvPr/>
          </p:nvGrpSpPr>
          <p:grpSpPr bwMode="auto">
            <a:xfrm>
              <a:off x="1256" y="1996"/>
              <a:ext cx="2960" cy="761"/>
              <a:chOff x="1256" y="1996"/>
              <a:chExt cx="2960" cy="761"/>
            </a:xfrm>
          </p:grpSpPr>
          <p:sp>
            <p:nvSpPr>
              <p:cNvPr id="32" name="Rectangle 26"/>
              <p:cNvSpPr>
                <a:spLocks noChangeArrowheads="1"/>
              </p:cNvSpPr>
              <p:nvPr/>
            </p:nvSpPr>
            <p:spPr bwMode="auto">
              <a:xfrm>
                <a:off x="3255" y="2567"/>
                <a:ext cx="430" cy="190"/>
              </a:xfrm>
              <a:prstGeom prst="rect">
                <a:avLst/>
              </a:prstGeom>
              <a:noFill/>
              <a:ln w="12700">
                <a:noFill/>
                <a:miter lim="800000"/>
                <a:headEnd/>
                <a:tailEnd/>
              </a:ln>
              <a:effectLst/>
            </p:spPr>
            <p:txBody>
              <a:bodyPr wrap="none" lIns="90488" tIns="44450" rIns="90488" bIns="44450">
                <a:spAutoFit/>
              </a:bodyPr>
              <a:lstStyle/>
              <a:p>
                <a:pPr defTabSz="762000" eaLnBrk="1" hangingPunct="1"/>
                <a:r>
                  <a:rPr kumimoji="1" lang="en-US" altLang="ja-JP" sz="1400">
                    <a:latin typeface="Arial" pitchFamily="34" charset="0"/>
                    <a:ea typeface="ＭＳ ゴシック" pitchFamily="49" charset="-128"/>
                  </a:rPr>
                  <a:t>path-3</a:t>
                </a:r>
              </a:p>
            </p:txBody>
          </p:sp>
          <p:sp>
            <p:nvSpPr>
              <p:cNvPr id="33" name="Line 27"/>
              <p:cNvSpPr>
                <a:spLocks noChangeShapeType="1"/>
              </p:cNvSpPr>
              <p:nvPr/>
            </p:nvSpPr>
            <p:spPr bwMode="auto">
              <a:xfrm>
                <a:off x="1256" y="1996"/>
                <a:ext cx="1104" cy="428"/>
              </a:xfrm>
              <a:prstGeom prst="line">
                <a:avLst/>
              </a:prstGeom>
              <a:noFill/>
              <a:ln w="12700">
                <a:solidFill>
                  <a:schemeClr val="tx1"/>
                </a:solidFill>
                <a:round/>
                <a:headEnd/>
                <a:tailEnd/>
              </a:ln>
              <a:effectLst/>
            </p:spPr>
            <p:txBody>
              <a:bodyPr wrap="none" lIns="90000" tIns="46800" rIns="90000" bIns="46800" anchor="ctr">
                <a:spAutoFit/>
              </a:bodyPr>
              <a:lstStyle/>
              <a:p>
                <a:endParaRPr lang="ar-EG"/>
              </a:p>
            </p:txBody>
          </p:sp>
          <p:sp>
            <p:nvSpPr>
              <p:cNvPr id="34" name="Line 28"/>
              <p:cNvSpPr>
                <a:spLocks noChangeShapeType="1"/>
              </p:cNvSpPr>
              <p:nvPr/>
            </p:nvSpPr>
            <p:spPr bwMode="auto">
              <a:xfrm flipV="1">
                <a:off x="3120" y="2328"/>
                <a:ext cx="1096" cy="232"/>
              </a:xfrm>
              <a:prstGeom prst="line">
                <a:avLst/>
              </a:prstGeom>
              <a:noFill/>
              <a:ln w="12700">
                <a:solidFill>
                  <a:schemeClr val="tx1"/>
                </a:solidFill>
                <a:round/>
                <a:headEnd/>
                <a:tailEnd type="triangle" w="med" len="med"/>
              </a:ln>
              <a:effectLst/>
            </p:spPr>
            <p:txBody>
              <a:bodyPr wrap="none" lIns="90000" tIns="46800" rIns="90000" bIns="46800" anchor="ctr">
                <a:spAutoFit/>
              </a:bodyPr>
              <a:lstStyle/>
              <a:p>
                <a:endParaRPr lang="ar-EG"/>
              </a:p>
            </p:txBody>
          </p:sp>
        </p:grpSp>
      </p:grpSp>
      <p:graphicFrame>
        <p:nvGraphicFramePr>
          <p:cNvPr id="35" name="Object 29"/>
          <p:cNvGraphicFramePr>
            <a:graphicFrameLocks noChangeAspect="1"/>
          </p:cNvGraphicFramePr>
          <p:nvPr/>
        </p:nvGraphicFramePr>
        <p:xfrm>
          <a:off x="7504112" y="2905125"/>
          <a:ext cx="939800" cy="1355725"/>
        </p:xfrm>
        <a:graphic>
          <a:graphicData uri="http://schemas.openxmlformats.org/presentationml/2006/ole">
            <p:oleObj spid="_x0000_s5125" r:id="rId6" imgW="3441700" imgH="4965700" progId="">
              <p:embed/>
            </p:oleObj>
          </a:graphicData>
        </a:graphic>
      </p:graphicFrame>
      <p:graphicFrame>
        <p:nvGraphicFramePr>
          <p:cNvPr id="36" name="Object 30"/>
          <p:cNvGraphicFramePr>
            <a:graphicFrameLocks noChangeAspect="1"/>
          </p:cNvGraphicFramePr>
          <p:nvPr/>
        </p:nvGraphicFramePr>
        <p:xfrm>
          <a:off x="1711325" y="3311525"/>
          <a:ext cx="1519237" cy="1085850"/>
        </p:xfrm>
        <a:graphic>
          <a:graphicData uri="http://schemas.openxmlformats.org/presentationml/2006/ole">
            <p:oleObj spid="_x0000_s5126" r:id="rId7" imgW="3038856" imgH="2170176" progId="">
              <p:embed/>
            </p:oleObj>
          </a:graphicData>
        </a:graphic>
      </p:graphicFrame>
      <p:graphicFrame>
        <p:nvGraphicFramePr>
          <p:cNvPr id="37" name="Object 31"/>
          <p:cNvGraphicFramePr>
            <a:graphicFrameLocks noChangeAspect="1"/>
          </p:cNvGraphicFramePr>
          <p:nvPr/>
        </p:nvGraphicFramePr>
        <p:xfrm>
          <a:off x="2271712" y="2841625"/>
          <a:ext cx="766763" cy="711200"/>
        </p:xfrm>
        <a:graphic>
          <a:graphicData uri="http://schemas.openxmlformats.org/presentationml/2006/ole">
            <p:oleObj spid="_x0000_s5127" r:id="rId8" imgW="4178300" imgH="3873500" progId="">
              <p:embed/>
            </p:oleObj>
          </a:graphicData>
        </a:graphic>
      </p:graphicFrame>
      <p:grpSp>
        <p:nvGrpSpPr>
          <p:cNvPr id="12" name="Group 32"/>
          <p:cNvGrpSpPr>
            <a:grpSpLocks/>
          </p:cNvGrpSpPr>
          <p:nvPr/>
        </p:nvGrpSpPr>
        <p:grpSpPr bwMode="auto">
          <a:xfrm>
            <a:off x="2659062" y="1614488"/>
            <a:ext cx="5253038" cy="1881187"/>
            <a:chOff x="1248" y="999"/>
            <a:chExt cx="3309" cy="1185"/>
          </a:xfrm>
        </p:grpSpPr>
        <p:sp>
          <p:nvSpPr>
            <p:cNvPr id="39" name="Line 33"/>
            <p:cNvSpPr>
              <a:spLocks noChangeShapeType="1"/>
            </p:cNvSpPr>
            <p:nvPr/>
          </p:nvSpPr>
          <p:spPr bwMode="auto">
            <a:xfrm flipV="1">
              <a:off x="4280" y="1120"/>
              <a:ext cx="0" cy="496"/>
            </a:xfrm>
            <a:prstGeom prst="line">
              <a:avLst/>
            </a:prstGeom>
            <a:noFill/>
            <a:ln w="25400">
              <a:solidFill>
                <a:schemeClr val="tx1"/>
              </a:solidFill>
              <a:round/>
              <a:headEnd/>
              <a:tailEnd type="triangle" w="med" len="med"/>
            </a:ln>
            <a:effectLst/>
          </p:spPr>
          <p:txBody>
            <a:bodyPr wrap="none" anchor="ctr"/>
            <a:lstStyle/>
            <a:p>
              <a:endParaRPr lang="ar-EG"/>
            </a:p>
          </p:txBody>
        </p:sp>
        <p:sp>
          <p:nvSpPr>
            <p:cNvPr id="40" name="Rectangle 34"/>
            <p:cNvSpPr>
              <a:spLocks noChangeArrowheads="1"/>
            </p:cNvSpPr>
            <p:nvPr/>
          </p:nvSpPr>
          <p:spPr bwMode="auto">
            <a:xfrm>
              <a:off x="4127" y="999"/>
              <a:ext cx="430" cy="190"/>
            </a:xfrm>
            <a:prstGeom prst="rect">
              <a:avLst/>
            </a:prstGeom>
            <a:noFill/>
            <a:ln w="12700">
              <a:noFill/>
              <a:miter lim="800000"/>
              <a:headEnd/>
              <a:tailEnd/>
            </a:ln>
            <a:effectLst/>
          </p:spPr>
          <p:txBody>
            <a:bodyPr wrap="none" lIns="90488" tIns="44450" rIns="90488" bIns="44450">
              <a:spAutoFit/>
            </a:bodyPr>
            <a:lstStyle/>
            <a:p>
              <a:pPr defTabSz="762000" eaLnBrk="1" hangingPunct="1"/>
              <a:r>
                <a:rPr kumimoji="1" lang="en-US" altLang="ja-JP" sz="1400">
                  <a:latin typeface="Arial" pitchFamily="34" charset="0"/>
                  <a:ea typeface="ＭＳ ゴシック" pitchFamily="49" charset="-128"/>
                </a:rPr>
                <a:t>path-1</a:t>
              </a:r>
            </a:p>
          </p:txBody>
        </p:sp>
        <p:grpSp>
          <p:nvGrpSpPr>
            <p:cNvPr id="20" name="Group 35"/>
            <p:cNvGrpSpPr>
              <a:grpSpLocks/>
            </p:cNvGrpSpPr>
            <p:nvPr/>
          </p:nvGrpSpPr>
          <p:grpSpPr bwMode="auto">
            <a:xfrm>
              <a:off x="1248" y="1925"/>
              <a:ext cx="3000" cy="259"/>
              <a:chOff x="1248" y="1925"/>
              <a:chExt cx="3000" cy="259"/>
            </a:xfrm>
          </p:grpSpPr>
          <p:sp>
            <p:nvSpPr>
              <p:cNvPr id="42" name="Rectangle 36"/>
              <p:cNvSpPr>
                <a:spLocks noChangeArrowheads="1"/>
              </p:cNvSpPr>
              <p:nvPr/>
            </p:nvSpPr>
            <p:spPr bwMode="auto">
              <a:xfrm>
                <a:off x="3703" y="1925"/>
                <a:ext cx="430" cy="190"/>
              </a:xfrm>
              <a:prstGeom prst="rect">
                <a:avLst/>
              </a:prstGeom>
              <a:noFill/>
              <a:ln w="12700">
                <a:noFill/>
                <a:miter lim="800000"/>
                <a:headEnd/>
                <a:tailEnd/>
              </a:ln>
              <a:effectLst/>
            </p:spPr>
            <p:txBody>
              <a:bodyPr wrap="none" lIns="90488" tIns="44450" rIns="90488" bIns="44450">
                <a:spAutoFit/>
              </a:bodyPr>
              <a:lstStyle/>
              <a:p>
                <a:pPr defTabSz="762000" eaLnBrk="1" hangingPunct="1"/>
                <a:r>
                  <a:rPr kumimoji="1" lang="en-US" altLang="ja-JP" sz="1400">
                    <a:latin typeface="Arial" pitchFamily="34" charset="0"/>
                    <a:ea typeface="ＭＳ ゴシック" pitchFamily="49" charset="-128"/>
                  </a:rPr>
                  <a:t>path-1</a:t>
                </a:r>
              </a:p>
            </p:txBody>
          </p:sp>
          <p:sp>
            <p:nvSpPr>
              <p:cNvPr id="43" name="Line 37"/>
              <p:cNvSpPr>
                <a:spLocks noChangeShapeType="1"/>
              </p:cNvSpPr>
              <p:nvPr/>
            </p:nvSpPr>
            <p:spPr bwMode="auto">
              <a:xfrm>
                <a:off x="3240" y="1996"/>
                <a:ext cx="1008" cy="188"/>
              </a:xfrm>
              <a:prstGeom prst="line">
                <a:avLst/>
              </a:prstGeom>
              <a:noFill/>
              <a:ln w="12700">
                <a:solidFill>
                  <a:schemeClr val="tx1"/>
                </a:solidFill>
                <a:round/>
                <a:headEnd/>
                <a:tailEnd type="triangle" w="med" len="med"/>
              </a:ln>
              <a:effectLst/>
            </p:spPr>
            <p:txBody>
              <a:bodyPr wrap="none" lIns="90000" tIns="46800" rIns="90000" bIns="46800" anchor="ctr">
                <a:spAutoFit/>
              </a:bodyPr>
              <a:lstStyle/>
              <a:p>
                <a:endParaRPr lang="ar-EG"/>
              </a:p>
            </p:txBody>
          </p:sp>
          <p:sp>
            <p:nvSpPr>
              <p:cNvPr id="44" name="Line 38"/>
              <p:cNvSpPr>
                <a:spLocks noChangeShapeType="1"/>
              </p:cNvSpPr>
              <p:nvPr/>
            </p:nvSpPr>
            <p:spPr bwMode="auto">
              <a:xfrm>
                <a:off x="1248" y="1992"/>
                <a:ext cx="2000" cy="8"/>
              </a:xfrm>
              <a:prstGeom prst="line">
                <a:avLst/>
              </a:prstGeom>
              <a:noFill/>
              <a:ln w="9525">
                <a:solidFill>
                  <a:schemeClr val="tx1"/>
                </a:solidFill>
                <a:round/>
                <a:headEnd/>
                <a:tailEnd/>
              </a:ln>
              <a:effectLst/>
            </p:spPr>
            <p:txBody>
              <a:bodyPr wrap="none" anchor="ctr"/>
              <a:lstStyle/>
              <a:p>
                <a:endParaRPr lang="ar-EG"/>
              </a:p>
            </p:txBody>
          </p:sp>
        </p:grpSp>
      </p:grpSp>
      <p:pic>
        <p:nvPicPr>
          <p:cNvPr id="45" name="Picture 4"/>
          <p:cNvPicPr>
            <a:picLocks noChangeAspect="1" noChangeArrowheads="1"/>
          </p:cNvPicPr>
          <p:nvPr/>
        </p:nvPicPr>
        <p:blipFill>
          <a:blip r:embed="rId9"/>
          <a:srcRect t="51688"/>
          <a:stretch>
            <a:fillRect/>
          </a:stretch>
        </p:blipFill>
        <p:spPr bwMode="auto">
          <a:xfrm>
            <a:off x="4495800" y="4800600"/>
            <a:ext cx="4648200" cy="2057400"/>
          </a:xfrm>
          <a:prstGeom prst="rect">
            <a:avLst/>
          </a:prstGeom>
          <a:noFill/>
          <a:ln w="9525">
            <a:noFill/>
            <a:miter lim="800000"/>
            <a:headEnd/>
            <a:tailEnd/>
          </a:ln>
          <a:effectLst/>
        </p:spPr>
      </p:pic>
      <p:sp>
        <p:nvSpPr>
          <p:cNvPr id="46" name="Rectangle 45"/>
          <p:cNvSpPr/>
          <p:nvPr/>
        </p:nvSpPr>
        <p:spPr>
          <a:xfrm>
            <a:off x="76200" y="5181600"/>
            <a:ext cx="4419600" cy="1524000"/>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Tree>
  </p:cSld>
  <p:clrMapOvr>
    <a:masterClrMapping/>
  </p:clrMapOvr>
  <p:transition>
    <p:randomBar dir="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ounded Rectangle 29"/>
          <p:cNvSpPr/>
          <p:nvPr/>
        </p:nvSpPr>
        <p:spPr>
          <a:xfrm>
            <a:off x="1143000" y="76200"/>
            <a:ext cx="6781800" cy="838200"/>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800" b="1" dirty="0" smtClean="0">
                <a:solidFill>
                  <a:schemeClr val="tx2">
                    <a:lumMod val="50000"/>
                  </a:schemeClr>
                </a:solidFill>
              </a:rPr>
              <a:t>Limitations of Turbo code in wireless communications </a:t>
            </a:r>
            <a:endParaRPr lang="ar-EG" sz="2800" b="1" dirty="0">
              <a:solidFill>
                <a:schemeClr val="tx2">
                  <a:lumMod val="50000"/>
                </a:schemeClr>
              </a:solidFill>
            </a:endParaRPr>
          </a:p>
        </p:txBody>
      </p:sp>
      <p:sp>
        <p:nvSpPr>
          <p:cNvPr id="4" name="Rounded Rectangle 3"/>
          <p:cNvSpPr/>
          <p:nvPr/>
        </p:nvSpPr>
        <p:spPr>
          <a:xfrm>
            <a:off x="152400" y="1143000"/>
            <a:ext cx="4114800" cy="533400"/>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rgbClr val="C00000"/>
                </a:solidFill>
              </a:rPr>
              <a:t> Tight timing</a:t>
            </a:r>
          </a:p>
        </p:txBody>
      </p:sp>
      <p:sp>
        <p:nvSpPr>
          <p:cNvPr id="8" name="TextBox 7"/>
          <p:cNvSpPr txBox="1"/>
          <p:nvPr/>
        </p:nvSpPr>
        <p:spPr>
          <a:xfrm>
            <a:off x="152400" y="5228272"/>
            <a:ext cx="4343400" cy="1477328"/>
          </a:xfrm>
          <a:prstGeom prst="rect">
            <a:avLst/>
          </a:prstGeom>
          <a:noFill/>
        </p:spPr>
        <p:txBody>
          <a:bodyPr wrap="square" rtlCol="1">
            <a:spAutoFit/>
          </a:bodyPr>
          <a:lstStyle/>
          <a:p>
            <a:r>
              <a:rPr lang="en-US" b="1" dirty="0" smtClean="0"/>
              <a:t>Voice information must arrive in time. Late coming voice will generate inconvenience to listeners. </a:t>
            </a:r>
          </a:p>
          <a:p>
            <a:r>
              <a:rPr lang="en-US" b="1" dirty="0" smtClean="0"/>
              <a:t>So, turbo code with a large no. of iterations is impossible for real time communications.</a:t>
            </a:r>
            <a:endParaRPr lang="ar-EG" b="1" dirty="0"/>
          </a:p>
        </p:txBody>
      </p:sp>
      <p:pic>
        <p:nvPicPr>
          <p:cNvPr id="6153" name="Picture 9" descr="http://lifeissweet16.files.wordpress.com/2009/12/cell-cartoon.jpg?w=500"/>
          <p:cNvPicPr>
            <a:picLocks noChangeAspect="1" noChangeArrowheads="1"/>
          </p:cNvPicPr>
          <p:nvPr/>
        </p:nvPicPr>
        <p:blipFill>
          <a:blip r:embed="rId2"/>
          <a:srcRect/>
          <a:stretch>
            <a:fillRect/>
          </a:stretch>
        </p:blipFill>
        <p:spPr bwMode="auto">
          <a:xfrm>
            <a:off x="4391025" y="1371600"/>
            <a:ext cx="4752975" cy="4229101"/>
          </a:xfrm>
          <a:prstGeom prst="rect">
            <a:avLst/>
          </a:prstGeom>
          <a:noFill/>
        </p:spPr>
      </p:pic>
      <p:sp>
        <p:nvSpPr>
          <p:cNvPr id="46" name="Rectangle 45"/>
          <p:cNvSpPr/>
          <p:nvPr/>
        </p:nvSpPr>
        <p:spPr>
          <a:xfrm>
            <a:off x="76200" y="5181600"/>
            <a:ext cx="4419600" cy="1524000"/>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pic>
        <p:nvPicPr>
          <p:cNvPr id="6154" name="Picture 10"/>
          <p:cNvPicPr>
            <a:picLocks noChangeAspect="1" noChangeArrowheads="1"/>
          </p:cNvPicPr>
          <p:nvPr/>
        </p:nvPicPr>
        <p:blipFill>
          <a:blip r:embed="rId3"/>
          <a:srcRect/>
          <a:stretch>
            <a:fillRect/>
          </a:stretch>
        </p:blipFill>
        <p:spPr bwMode="auto">
          <a:xfrm>
            <a:off x="762000" y="2209800"/>
            <a:ext cx="2590800" cy="2543175"/>
          </a:xfrm>
          <a:prstGeom prst="rect">
            <a:avLst/>
          </a:prstGeom>
          <a:noFill/>
          <a:ln w="9525">
            <a:noFill/>
            <a:miter lim="800000"/>
            <a:headEnd/>
            <a:tailEnd/>
          </a:ln>
          <a:effectLst/>
        </p:spPr>
      </p:pic>
    </p:spTree>
  </p:cSld>
  <p:clrMapOvr>
    <a:masterClrMapping/>
  </p:clrMapOvr>
  <p:transition>
    <p:randomBar dir="ver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1" name="Picture 3"/>
          <p:cNvPicPr>
            <a:picLocks noChangeAspect="1" noChangeArrowheads="1"/>
          </p:cNvPicPr>
          <p:nvPr/>
        </p:nvPicPr>
        <p:blipFill>
          <a:blip r:embed="rId3"/>
          <a:srcRect/>
          <a:stretch>
            <a:fillRect/>
          </a:stretch>
        </p:blipFill>
        <p:spPr bwMode="auto">
          <a:xfrm>
            <a:off x="3200400" y="2619375"/>
            <a:ext cx="1524000" cy="2181225"/>
          </a:xfrm>
          <a:prstGeom prst="rect">
            <a:avLst/>
          </a:prstGeom>
          <a:noFill/>
          <a:ln w="9525">
            <a:noFill/>
            <a:miter lim="800000"/>
            <a:headEnd/>
            <a:tailEnd/>
          </a:ln>
          <a:effectLst/>
        </p:spPr>
      </p:pic>
      <p:pic>
        <p:nvPicPr>
          <p:cNvPr id="27652" name="Picture 4"/>
          <p:cNvPicPr>
            <a:picLocks noChangeAspect="1" noChangeArrowheads="1"/>
          </p:cNvPicPr>
          <p:nvPr/>
        </p:nvPicPr>
        <p:blipFill>
          <a:blip r:embed="rId4"/>
          <a:srcRect/>
          <a:stretch>
            <a:fillRect/>
          </a:stretch>
        </p:blipFill>
        <p:spPr bwMode="auto">
          <a:xfrm>
            <a:off x="5334000" y="533400"/>
            <a:ext cx="1285875" cy="2000250"/>
          </a:xfrm>
          <a:prstGeom prst="rect">
            <a:avLst/>
          </a:prstGeom>
          <a:noFill/>
          <a:ln w="9525">
            <a:noFill/>
            <a:miter lim="800000"/>
            <a:headEnd/>
            <a:tailEnd/>
          </a:ln>
          <a:effectLst/>
        </p:spPr>
      </p:pic>
      <p:pic>
        <p:nvPicPr>
          <p:cNvPr id="27653" name="Picture 5"/>
          <p:cNvPicPr>
            <a:picLocks noChangeAspect="1" noChangeArrowheads="1"/>
          </p:cNvPicPr>
          <p:nvPr/>
        </p:nvPicPr>
        <p:blipFill>
          <a:blip r:embed="rId5"/>
          <a:srcRect/>
          <a:stretch>
            <a:fillRect/>
          </a:stretch>
        </p:blipFill>
        <p:spPr bwMode="auto">
          <a:xfrm>
            <a:off x="6019800" y="2286000"/>
            <a:ext cx="1419225" cy="2590800"/>
          </a:xfrm>
          <a:prstGeom prst="rect">
            <a:avLst/>
          </a:prstGeom>
          <a:noFill/>
          <a:ln w="9525">
            <a:noFill/>
            <a:miter lim="800000"/>
            <a:headEnd/>
            <a:tailEnd/>
          </a:ln>
          <a:effectLst/>
        </p:spPr>
      </p:pic>
      <p:sp>
        <p:nvSpPr>
          <p:cNvPr id="30" name="Rounded Rectangle 29"/>
          <p:cNvSpPr/>
          <p:nvPr/>
        </p:nvSpPr>
        <p:spPr>
          <a:xfrm>
            <a:off x="1143000" y="76200"/>
            <a:ext cx="6781800" cy="838200"/>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800" b="1" dirty="0" smtClean="0">
                <a:solidFill>
                  <a:schemeClr val="tx2">
                    <a:lumMod val="50000"/>
                  </a:schemeClr>
                </a:solidFill>
              </a:rPr>
              <a:t>Limitations of Turbo code in wireless communications </a:t>
            </a:r>
            <a:endParaRPr lang="ar-EG" sz="2800" b="1" dirty="0">
              <a:solidFill>
                <a:schemeClr val="tx2">
                  <a:lumMod val="50000"/>
                </a:schemeClr>
              </a:solidFill>
            </a:endParaRPr>
          </a:p>
        </p:txBody>
      </p:sp>
      <p:sp>
        <p:nvSpPr>
          <p:cNvPr id="4" name="Rounded Rectangle 3"/>
          <p:cNvSpPr/>
          <p:nvPr/>
        </p:nvSpPr>
        <p:spPr>
          <a:xfrm>
            <a:off x="152400" y="1143000"/>
            <a:ext cx="4114800" cy="533400"/>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rgbClr val="C00000"/>
                </a:solidFill>
              </a:rPr>
              <a:t> Small frame size</a:t>
            </a:r>
          </a:p>
        </p:txBody>
      </p:sp>
      <p:sp>
        <p:nvSpPr>
          <p:cNvPr id="8" name="TextBox 7"/>
          <p:cNvSpPr txBox="1"/>
          <p:nvPr/>
        </p:nvSpPr>
        <p:spPr>
          <a:xfrm>
            <a:off x="0" y="4845784"/>
            <a:ext cx="9144000" cy="1938992"/>
          </a:xfrm>
          <a:prstGeom prst="rect">
            <a:avLst/>
          </a:prstGeom>
          <a:noFill/>
        </p:spPr>
        <p:txBody>
          <a:bodyPr wrap="square" rtlCol="1">
            <a:spAutoFit/>
          </a:bodyPr>
          <a:lstStyle/>
          <a:p>
            <a:r>
              <a:rPr lang="en-US" sz="2000" b="1" dirty="0" smtClean="0">
                <a:solidFill>
                  <a:schemeClr val="tx2"/>
                </a:solidFill>
              </a:rPr>
              <a:t>The channel is unreliable  </a:t>
            </a:r>
            <a:r>
              <a:rPr lang="en-US" sz="2000" b="1" dirty="0" smtClean="0">
                <a:solidFill>
                  <a:schemeClr val="tx2"/>
                </a:solidFill>
                <a:sym typeface="Wingdings" pitchFamily="2" charset="2"/>
              </a:rPr>
              <a:t> </a:t>
            </a:r>
          </a:p>
          <a:p>
            <a:r>
              <a:rPr lang="en-US" sz="2000" b="1" dirty="0" smtClean="0">
                <a:sym typeface="Wingdings" pitchFamily="2" charset="2"/>
              </a:rPr>
              <a:t>		large frame size means higher error, frame lost, can’t be recover ...</a:t>
            </a:r>
          </a:p>
          <a:p>
            <a:endParaRPr lang="en-US" sz="2000" b="1" dirty="0" smtClean="0">
              <a:sym typeface="Wingdings" pitchFamily="2" charset="2"/>
            </a:endParaRPr>
          </a:p>
          <a:p>
            <a:r>
              <a:rPr lang="en-US" sz="2000" b="1" dirty="0" smtClean="0">
                <a:solidFill>
                  <a:schemeClr val="tx2"/>
                </a:solidFill>
                <a:sym typeface="Wingdings" pitchFamily="2" charset="2"/>
              </a:rPr>
              <a:t>Real time nature  </a:t>
            </a:r>
          </a:p>
          <a:p>
            <a:r>
              <a:rPr lang="en-US" sz="2000" b="1" dirty="0" smtClean="0">
                <a:sym typeface="Wingdings" pitchFamily="2" charset="2"/>
              </a:rPr>
              <a:t>		the system can’t wait for decoder latency.</a:t>
            </a:r>
          </a:p>
          <a:p>
            <a:endParaRPr lang="en-US" sz="2000" b="1" dirty="0" smtClean="0">
              <a:sym typeface="Wingdings" pitchFamily="2" charset="2"/>
            </a:endParaRPr>
          </a:p>
        </p:txBody>
      </p:sp>
      <p:sp>
        <p:nvSpPr>
          <p:cNvPr id="9" name="TextBox 8"/>
          <p:cNvSpPr txBox="1"/>
          <p:nvPr/>
        </p:nvSpPr>
        <p:spPr>
          <a:xfrm>
            <a:off x="2667000" y="2372380"/>
            <a:ext cx="4267200" cy="523220"/>
          </a:xfrm>
          <a:prstGeom prst="rect">
            <a:avLst/>
          </a:prstGeom>
          <a:noFill/>
        </p:spPr>
        <p:txBody>
          <a:bodyPr wrap="square" rtlCol="1">
            <a:spAutoFit/>
          </a:bodyPr>
          <a:lstStyle/>
          <a:p>
            <a:r>
              <a:rPr lang="en-US" sz="2800" b="1" dirty="0" smtClean="0"/>
              <a:t>1</a:t>
            </a:r>
            <a:r>
              <a:rPr lang="en-US" sz="2800" b="1" dirty="0" smtClean="0">
                <a:solidFill>
                  <a:schemeClr val="accent5">
                    <a:lumMod val="40000"/>
                    <a:lumOff val="60000"/>
                  </a:schemeClr>
                </a:solidFill>
              </a:rPr>
              <a:t>00</a:t>
            </a:r>
            <a:r>
              <a:rPr lang="en-US" sz="2800" b="1" dirty="0" smtClean="0"/>
              <a:t>110000</a:t>
            </a:r>
            <a:r>
              <a:rPr lang="en-US" sz="2800" b="1" dirty="0" smtClean="0">
                <a:solidFill>
                  <a:schemeClr val="accent5">
                    <a:lumMod val="40000"/>
                    <a:lumOff val="60000"/>
                  </a:schemeClr>
                </a:solidFill>
              </a:rPr>
              <a:t>11</a:t>
            </a:r>
            <a:r>
              <a:rPr lang="en-US" sz="2800" b="1" dirty="0" smtClean="0"/>
              <a:t>1110   10</a:t>
            </a:r>
            <a:r>
              <a:rPr lang="en-US" sz="2800" b="1" dirty="0" smtClean="0">
                <a:solidFill>
                  <a:schemeClr val="accent5">
                    <a:lumMod val="40000"/>
                    <a:lumOff val="60000"/>
                  </a:schemeClr>
                </a:solidFill>
              </a:rPr>
              <a:t>10</a:t>
            </a:r>
            <a:r>
              <a:rPr lang="en-US" sz="2800" b="1" dirty="0" smtClean="0"/>
              <a:t>1</a:t>
            </a:r>
            <a:endParaRPr lang="ar-EG" sz="2800" b="1" dirty="0"/>
          </a:p>
        </p:txBody>
      </p:sp>
      <p:sp>
        <p:nvSpPr>
          <p:cNvPr id="10" name="Rectangle 9"/>
          <p:cNvSpPr/>
          <p:nvPr/>
        </p:nvSpPr>
        <p:spPr>
          <a:xfrm>
            <a:off x="2743200" y="2448580"/>
            <a:ext cx="3886200" cy="381000"/>
          </a:xfrm>
          <a:prstGeom prst="rect">
            <a:avLst/>
          </a:prstGeom>
          <a:noFill/>
          <a:ln w="57150"/>
        </p:spPr>
        <p:style>
          <a:lnRef idx="2">
            <a:schemeClr val="accent6"/>
          </a:lnRef>
          <a:fillRef idx="1">
            <a:schemeClr val="lt1"/>
          </a:fillRef>
          <a:effectRef idx="0">
            <a:schemeClr val="accent6"/>
          </a:effectRef>
          <a:fontRef idx="minor">
            <a:schemeClr val="dk1"/>
          </a:fontRef>
        </p:style>
        <p:txBody>
          <a:bodyPr rtlCol="1" anchor="ctr"/>
          <a:lstStyle/>
          <a:p>
            <a:pPr algn="ctr"/>
            <a:endParaRPr lang="ar-EG"/>
          </a:p>
        </p:txBody>
      </p:sp>
      <p:graphicFrame>
        <p:nvGraphicFramePr>
          <p:cNvPr id="27654" name="Object 6"/>
          <p:cNvGraphicFramePr>
            <a:graphicFrameLocks noChangeAspect="1"/>
          </p:cNvGraphicFramePr>
          <p:nvPr/>
        </p:nvGraphicFramePr>
        <p:xfrm>
          <a:off x="1071562" y="2832100"/>
          <a:ext cx="1519238" cy="1085850"/>
        </p:xfrm>
        <a:graphic>
          <a:graphicData uri="http://schemas.openxmlformats.org/presentationml/2006/ole">
            <p:oleObj spid="_x0000_s27654" r:id="rId6" imgW="3038856" imgH="2170176" progId="">
              <p:embed/>
            </p:oleObj>
          </a:graphicData>
        </a:graphic>
      </p:graphicFrame>
      <p:graphicFrame>
        <p:nvGraphicFramePr>
          <p:cNvPr id="27655" name="Object 7"/>
          <p:cNvGraphicFramePr>
            <a:graphicFrameLocks noChangeAspect="1"/>
          </p:cNvGraphicFramePr>
          <p:nvPr/>
        </p:nvGraphicFramePr>
        <p:xfrm>
          <a:off x="1631950" y="2362200"/>
          <a:ext cx="766762" cy="711200"/>
        </p:xfrm>
        <a:graphic>
          <a:graphicData uri="http://schemas.openxmlformats.org/presentationml/2006/ole">
            <p:oleObj spid="_x0000_s27655" r:id="rId7" imgW="4178300" imgH="3873500" progId="">
              <p:embed/>
            </p:oleObj>
          </a:graphicData>
        </a:graphic>
      </p:graphicFrame>
      <p:graphicFrame>
        <p:nvGraphicFramePr>
          <p:cNvPr id="27656" name="Object 8"/>
          <p:cNvGraphicFramePr>
            <a:graphicFrameLocks noChangeAspect="1"/>
          </p:cNvGraphicFramePr>
          <p:nvPr/>
        </p:nvGraphicFramePr>
        <p:xfrm>
          <a:off x="7696200" y="2438400"/>
          <a:ext cx="939800" cy="1355725"/>
        </p:xfrm>
        <a:graphic>
          <a:graphicData uri="http://schemas.openxmlformats.org/presentationml/2006/ole">
            <p:oleObj spid="_x0000_s27656" r:id="rId8" imgW="3441700" imgH="4965700" progId="">
              <p:embed/>
            </p:oleObj>
          </a:graphicData>
        </a:graphic>
      </p:graphicFrame>
      <p:sp>
        <p:nvSpPr>
          <p:cNvPr id="17" name="Rectangle 16"/>
          <p:cNvSpPr/>
          <p:nvPr/>
        </p:nvSpPr>
        <p:spPr>
          <a:xfrm>
            <a:off x="37578" y="4724400"/>
            <a:ext cx="8954022" cy="1905000"/>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Tree>
  </p:cSld>
  <p:clrMapOvr>
    <a:masterClrMapping/>
  </p:clrMapOvr>
  <p:transition>
    <p:randomBar dir="ver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2"/>
          <p:cNvPicPr>
            <a:picLocks noChangeAspect="1" noChangeArrowheads="1"/>
          </p:cNvPicPr>
          <p:nvPr/>
        </p:nvPicPr>
        <p:blipFill>
          <a:blip r:embed="rId2"/>
          <a:srcRect/>
          <a:stretch>
            <a:fillRect/>
          </a:stretch>
        </p:blipFill>
        <p:spPr bwMode="auto">
          <a:xfrm>
            <a:off x="2305050" y="1676400"/>
            <a:ext cx="6838950" cy="4038600"/>
          </a:xfrm>
          <a:prstGeom prst="rect">
            <a:avLst/>
          </a:prstGeom>
          <a:noFill/>
          <a:ln w="9525">
            <a:noFill/>
            <a:miter lim="800000"/>
            <a:headEnd/>
            <a:tailEnd/>
          </a:ln>
          <a:effectLst/>
        </p:spPr>
      </p:pic>
      <p:sp>
        <p:nvSpPr>
          <p:cNvPr id="30" name="Rounded Rectangle 29"/>
          <p:cNvSpPr/>
          <p:nvPr/>
        </p:nvSpPr>
        <p:spPr>
          <a:xfrm>
            <a:off x="1143000" y="76200"/>
            <a:ext cx="6781800" cy="838200"/>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800" b="1" dirty="0" smtClean="0">
                <a:solidFill>
                  <a:schemeClr val="tx2">
                    <a:lumMod val="50000"/>
                  </a:schemeClr>
                </a:solidFill>
              </a:rPr>
              <a:t>Limitations of Turbo code in wireless communications </a:t>
            </a:r>
            <a:endParaRPr lang="ar-EG" sz="2800" b="1" dirty="0">
              <a:solidFill>
                <a:schemeClr val="tx2">
                  <a:lumMod val="50000"/>
                </a:schemeClr>
              </a:solidFill>
            </a:endParaRPr>
          </a:p>
        </p:txBody>
      </p:sp>
      <p:sp>
        <p:nvSpPr>
          <p:cNvPr id="4" name="Rounded Rectangle 3"/>
          <p:cNvSpPr/>
          <p:nvPr/>
        </p:nvSpPr>
        <p:spPr>
          <a:xfrm>
            <a:off x="152400" y="1143000"/>
            <a:ext cx="4114800" cy="533400"/>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rgbClr val="C00000"/>
                </a:solidFill>
              </a:rPr>
              <a:t> Limited bandwidth</a:t>
            </a:r>
          </a:p>
        </p:txBody>
      </p:sp>
      <p:sp>
        <p:nvSpPr>
          <p:cNvPr id="8" name="TextBox 7"/>
          <p:cNvSpPr txBox="1"/>
          <p:nvPr/>
        </p:nvSpPr>
        <p:spPr>
          <a:xfrm>
            <a:off x="152400" y="5228272"/>
            <a:ext cx="4343400" cy="1477328"/>
          </a:xfrm>
          <a:prstGeom prst="rect">
            <a:avLst/>
          </a:prstGeom>
          <a:noFill/>
        </p:spPr>
        <p:txBody>
          <a:bodyPr wrap="square" rtlCol="1">
            <a:spAutoFit/>
          </a:bodyPr>
          <a:lstStyle/>
          <a:p>
            <a:r>
              <a:rPr lang="en-US" b="1" dirty="0" smtClean="0"/>
              <a:t>Wireless channel spectrum is shared among the public. Each are given a limited BW. </a:t>
            </a:r>
          </a:p>
          <a:p>
            <a:endParaRPr lang="en-US" b="1" dirty="0" smtClean="0"/>
          </a:p>
          <a:p>
            <a:r>
              <a:rPr lang="en-US" b="1" dirty="0" smtClean="0"/>
              <a:t>So, turbo code should be with a little redundancy.</a:t>
            </a:r>
            <a:endParaRPr lang="ar-EG" b="1" dirty="0"/>
          </a:p>
        </p:txBody>
      </p:sp>
      <p:sp>
        <p:nvSpPr>
          <p:cNvPr id="46" name="Rectangle 45"/>
          <p:cNvSpPr/>
          <p:nvPr/>
        </p:nvSpPr>
        <p:spPr>
          <a:xfrm>
            <a:off x="76200" y="5181600"/>
            <a:ext cx="4419600" cy="1524000"/>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Tree>
  </p:cSld>
  <p:clrMapOvr>
    <a:masterClrMapping/>
  </p:clrMapOvr>
  <p:transition>
    <p:randomBar dir="ver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ounded Rectangle 29"/>
          <p:cNvSpPr/>
          <p:nvPr/>
        </p:nvSpPr>
        <p:spPr>
          <a:xfrm>
            <a:off x="1143000" y="76200"/>
            <a:ext cx="6781800" cy="838200"/>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800" b="1" dirty="0" smtClean="0">
                <a:solidFill>
                  <a:schemeClr val="tx1"/>
                </a:solidFill>
              </a:rPr>
              <a:t>Outlines </a:t>
            </a:r>
            <a:endParaRPr lang="ar-EG" sz="2800" b="1" dirty="0">
              <a:solidFill>
                <a:schemeClr val="tx1"/>
              </a:solidFill>
            </a:endParaRPr>
          </a:p>
        </p:txBody>
      </p:sp>
      <p:sp>
        <p:nvSpPr>
          <p:cNvPr id="36" name="Rounded Rectangle 35"/>
          <p:cNvSpPr/>
          <p:nvPr/>
        </p:nvSpPr>
        <p:spPr>
          <a:xfrm>
            <a:off x="152400" y="1676400"/>
            <a:ext cx="3810000" cy="762000"/>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chemeClr val="tx2">
                    <a:lumMod val="50000"/>
                  </a:schemeClr>
                </a:solidFill>
              </a:rPr>
              <a:t>Performance analysis of Turbo Code</a:t>
            </a:r>
            <a:endParaRPr lang="ar-EG" sz="2400" b="1" dirty="0">
              <a:solidFill>
                <a:schemeClr val="tx2">
                  <a:lumMod val="50000"/>
                </a:schemeClr>
              </a:solidFill>
            </a:endParaRPr>
          </a:p>
        </p:txBody>
      </p:sp>
      <p:sp>
        <p:nvSpPr>
          <p:cNvPr id="37" name="Rounded Rectangle 36"/>
          <p:cNvSpPr/>
          <p:nvPr/>
        </p:nvSpPr>
        <p:spPr>
          <a:xfrm>
            <a:off x="152400" y="2667000"/>
            <a:ext cx="3810000" cy="762000"/>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chemeClr val="tx2">
                    <a:lumMod val="50000"/>
                  </a:schemeClr>
                </a:solidFill>
              </a:rPr>
              <a:t>Limitations of Turbo code in wireless communications </a:t>
            </a:r>
            <a:endParaRPr lang="ar-EG" sz="2400" b="1" dirty="0">
              <a:solidFill>
                <a:schemeClr val="tx2">
                  <a:lumMod val="50000"/>
                </a:schemeClr>
              </a:solidFill>
            </a:endParaRPr>
          </a:p>
        </p:txBody>
      </p:sp>
      <p:sp>
        <p:nvSpPr>
          <p:cNvPr id="38" name="Rounded Rectangle 37"/>
          <p:cNvSpPr/>
          <p:nvPr/>
        </p:nvSpPr>
        <p:spPr>
          <a:xfrm>
            <a:off x="152400" y="3657600"/>
            <a:ext cx="3810000" cy="762000"/>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chemeClr val="tx2">
                    <a:lumMod val="50000"/>
                  </a:schemeClr>
                </a:solidFill>
              </a:rPr>
              <a:t>Proposal on wireless communications </a:t>
            </a:r>
            <a:endParaRPr lang="ar-EG" sz="2400" b="1" dirty="0">
              <a:solidFill>
                <a:schemeClr val="tx2">
                  <a:lumMod val="50000"/>
                </a:schemeClr>
              </a:solidFill>
            </a:endParaRPr>
          </a:p>
        </p:txBody>
      </p:sp>
      <p:sp>
        <p:nvSpPr>
          <p:cNvPr id="39" name="Rounded Rectangle 38"/>
          <p:cNvSpPr/>
          <p:nvPr/>
        </p:nvSpPr>
        <p:spPr>
          <a:xfrm>
            <a:off x="152400" y="4648200"/>
            <a:ext cx="3810000" cy="762000"/>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chemeClr val="tx2">
                    <a:lumMod val="50000"/>
                  </a:schemeClr>
                </a:solidFill>
              </a:rPr>
              <a:t>Proposal on multi-media applications</a:t>
            </a:r>
            <a:endParaRPr lang="ar-EG" sz="2400" b="1" dirty="0">
              <a:solidFill>
                <a:schemeClr val="tx2">
                  <a:lumMod val="50000"/>
                </a:schemeClr>
              </a:solidFill>
            </a:endParaRPr>
          </a:p>
        </p:txBody>
      </p:sp>
      <p:sp>
        <p:nvSpPr>
          <p:cNvPr id="42" name="Right Arrow 41"/>
          <p:cNvSpPr/>
          <p:nvPr/>
        </p:nvSpPr>
        <p:spPr>
          <a:xfrm>
            <a:off x="3962400" y="1752600"/>
            <a:ext cx="1371600" cy="609600"/>
          </a:xfrm>
          <a:prstGeom prst="rightArrow">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
        <p:nvSpPr>
          <p:cNvPr id="40" name="Rectangle 39"/>
          <p:cNvSpPr/>
          <p:nvPr/>
        </p:nvSpPr>
        <p:spPr>
          <a:xfrm>
            <a:off x="5334000" y="1219200"/>
            <a:ext cx="3485634" cy="1631216"/>
          </a:xfrm>
          <a:prstGeom prst="rect">
            <a:avLst/>
          </a:prstGeom>
        </p:spPr>
        <p:txBody>
          <a:bodyPr wrap="none">
            <a:spAutoFit/>
          </a:bodyPr>
          <a:lstStyle/>
          <a:p>
            <a:pPr>
              <a:buFont typeface="Arial" pitchFamily="34" charset="0"/>
              <a:buChar char="•"/>
            </a:pPr>
            <a:r>
              <a:rPr lang="en-US" sz="2000" b="1" dirty="0" smtClean="0">
                <a:solidFill>
                  <a:srgbClr val="C00000"/>
                </a:solidFill>
              </a:rPr>
              <a:t> Frame Size</a:t>
            </a:r>
          </a:p>
          <a:p>
            <a:pPr>
              <a:buFont typeface="Arial" pitchFamily="34" charset="0"/>
              <a:buChar char="•"/>
            </a:pPr>
            <a:r>
              <a:rPr lang="en-US" sz="2000" b="1" dirty="0" smtClean="0">
                <a:solidFill>
                  <a:srgbClr val="C00000"/>
                </a:solidFill>
              </a:rPr>
              <a:t> Encoder Memory Size</a:t>
            </a:r>
          </a:p>
          <a:p>
            <a:pPr>
              <a:buFont typeface="Arial" pitchFamily="34" charset="0"/>
              <a:buChar char="•"/>
            </a:pPr>
            <a:r>
              <a:rPr lang="en-US" sz="2000" b="1" dirty="0" smtClean="0">
                <a:solidFill>
                  <a:srgbClr val="C00000"/>
                </a:solidFill>
              </a:rPr>
              <a:t> Encoder Output Puncturing</a:t>
            </a:r>
          </a:p>
          <a:p>
            <a:pPr>
              <a:buFont typeface="Arial" pitchFamily="34" charset="0"/>
              <a:buChar char="•"/>
            </a:pPr>
            <a:r>
              <a:rPr lang="en-US" sz="2000" b="1" dirty="0" smtClean="0">
                <a:solidFill>
                  <a:srgbClr val="C00000"/>
                </a:solidFill>
              </a:rPr>
              <a:t> Number of decoder iterations</a:t>
            </a:r>
          </a:p>
          <a:p>
            <a:pPr>
              <a:buFont typeface="Arial" pitchFamily="34" charset="0"/>
              <a:buChar char="•"/>
            </a:pPr>
            <a:r>
              <a:rPr lang="en-US" sz="2000" b="1" dirty="0" smtClean="0">
                <a:solidFill>
                  <a:srgbClr val="C00000"/>
                </a:solidFill>
              </a:rPr>
              <a:t> Noise level</a:t>
            </a:r>
          </a:p>
        </p:txBody>
      </p:sp>
      <p:sp>
        <p:nvSpPr>
          <p:cNvPr id="43" name="Rectangle 42"/>
          <p:cNvSpPr/>
          <p:nvPr/>
        </p:nvSpPr>
        <p:spPr>
          <a:xfrm>
            <a:off x="5334000" y="1219200"/>
            <a:ext cx="3505200" cy="1676400"/>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
        <p:nvSpPr>
          <p:cNvPr id="47" name="Rectangle 46"/>
          <p:cNvSpPr/>
          <p:nvPr/>
        </p:nvSpPr>
        <p:spPr>
          <a:xfrm>
            <a:off x="5334000" y="3471208"/>
            <a:ext cx="2746714" cy="1938992"/>
          </a:xfrm>
          <a:prstGeom prst="rect">
            <a:avLst/>
          </a:prstGeom>
        </p:spPr>
        <p:txBody>
          <a:bodyPr wrap="none">
            <a:spAutoFit/>
          </a:bodyPr>
          <a:lstStyle/>
          <a:p>
            <a:pPr>
              <a:buFont typeface="Arial" pitchFamily="34" charset="0"/>
              <a:buChar char="•"/>
            </a:pPr>
            <a:r>
              <a:rPr lang="en-US" sz="2000" b="1" dirty="0" smtClean="0">
                <a:solidFill>
                  <a:srgbClr val="C00000"/>
                </a:solidFill>
              </a:rPr>
              <a:t> Rayleigh fading</a:t>
            </a:r>
          </a:p>
          <a:p>
            <a:pPr>
              <a:buFont typeface="Arial" pitchFamily="34" charset="0"/>
              <a:buChar char="•"/>
            </a:pPr>
            <a:r>
              <a:rPr lang="en-US" sz="2000" b="1" dirty="0" smtClean="0">
                <a:solidFill>
                  <a:srgbClr val="C00000"/>
                </a:solidFill>
              </a:rPr>
              <a:t> Unreliable channel</a:t>
            </a:r>
          </a:p>
          <a:p>
            <a:pPr>
              <a:buFont typeface="Arial" pitchFamily="34" charset="0"/>
              <a:buChar char="•"/>
            </a:pPr>
            <a:r>
              <a:rPr lang="en-US" sz="2000" b="1" dirty="0" smtClean="0">
                <a:solidFill>
                  <a:srgbClr val="C00000"/>
                </a:solidFill>
              </a:rPr>
              <a:t> Changing environment</a:t>
            </a:r>
          </a:p>
          <a:p>
            <a:pPr>
              <a:buFont typeface="Arial" pitchFamily="34" charset="0"/>
              <a:buChar char="•"/>
            </a:pPr>
            <a:r>
              <a:rPr lang="en-US" sz="2000" b="1" dirty="0" smtClean="0">
                <a:solidFill>
                  <a:srgbClr val="C00000"/>
                </a:solidFill>
              </a:rPr>
              <a:t> Tight timing</a:t>
            </a:r>
          </a:p>
          <a:p>
            <a:pPr>
              <a:buFont typeface="Arial" pitchFamily="34" charset="0"/>
              <a:buChar char="•"/>
            </a:pPr>
            <a:r>
              <a:rPr lang="en-US" sz="2000" b="1" dirty="0" smtClean="0">
                <a:solidFill>
                  <a:srgbClr val="C00000"/>
                </a:solidFill>
              </a:rPr>
              <a:t> Small frame size</a:t>
            </a:r>
          </a:p>
          <a:p>
            <a:pPr>
              <a:buFont typeface="Arial" pitchFamily="34" charset="0"/>
              <a:buChar char="•"/>
            </a:pPr>
            <a:r>
              <a:rPr lang="en-US" sz="2000" b="1" dirty="0" smtClean="0">
                <a:solidFill>
                  <a:srgbClr val="C00000"/>
                </a:solidFill>
              </a:rPr>
              <a:t> Limited bandwidth</a:t>
            </a:r>
          </a:p>
        </p:txBody>
      </p:sp>
      <p:sp>
        <p:nvSpPr>
          <p:cNvPr id="49" name="Rectangle 48"/>
          <p:cNvSpPr/>
          <p:nvPr/>
        </p:nvSpPr>
        <p:spPr>
          <a:xfrm>
            <a:off x="5334000" y="3471208"/>
            <a:ext cx="3505200" cy="1905000"/>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
        <p:nvSpPr>
          <p:cNvPr id="51" name="Bent Arrow 50"/>
          <p:cNvSpPr/>
          <p:nvPr/>
        </p:nvSpPr>
        <p:spPr>
          <a:xfrm rot="5400000">
            <a:off x="3530252" y="3301652"/>
            <a:ext cx="1702496" cy="838200"/>
          </a:xfrm>
          <a:prstGeom prst="bentArrow">
            <a:avLst>
              <a:gd name="adj1" fmla="val 36380"/>
              <a:gd name="adj2" fmla="val 25000"/>
              <a:gd name="adj3" fmla="val 25000"/>
              <a:gd name="adj4" fmla="val 42486"/>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solidFill>
                <a:schemeClr val="tx1"/>
              </a:solidFill>
            </a:endParaRPr>
          </a:p>
        </p:txBody>
      </p:sp>
      <p:sp>
        <p:nvSpPr>
          <p:cNvPr id="52" name="Right Arrow 51"/>
          <p:cNvSpPr/>
          <p:nvPr/>
        </p:nvSpPr>
        <p:spPr>
          <a:xfrm>
            <a:off x="4419600" y="4114800"/>
            <a:ext cx="914400" cy="609600"/>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
        <p:nvSpPr>
          <p:cNvPr id="53" name="Rounded Rectangle 52"/>
          <p:cNvSpPr/>
          <p:nvPr/>
        </p:nvSpPr>
        <p:spPr>
          <a:xfrm>
            <a:off x="4178474" y="4114800"/>
            <a:ext cx="228600" cy="457200"/>
          </a:xfrm>
          <a:prstGeom prst="round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1" anchor="ctr"/>
          <a:lstStyle/>
          <a:p>
            <a:pPr algn="ctr"/>
            <a:endParaRPr lang="ar-EG"/>
          </a:p>
        </p:txBody>
      </p:sp>
    </p:spTree>
  </p:cSld>
  <p:clrMapOvr>
    <a:masterClrMapping/>
  </p:clrMapOvr>
  <p:transition>
    <p:randomBar dir="ver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ounded Rectangle 29"/>
          <p:cNvSpPr/>
          <p:nvPr/>
        </p:nvSpPr>
        <p:spPr>
          <a:xfrm>
            <a:off x="1143000" y="76200"/>
            <a:ext cx="6781800" cy="838200"/>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800" b="1" dirty="0" smtClean="0">
                <a:solidFill>
                  <a:schemeClr val="tx2">
                    <a:lumMod val="50000"/>
                  </a:schemeClr>
                </a:solidFill>
              </a:rPr>
              <a:t>Proposal on wireless communications </a:t>
            </a:r>
            <a:endParaRPr lang="ar-EG" sz="2800" b="1" dirty="0">
              <a:solidFill>
                <a:schemeClr val="tx2">
                  <a:lumMod val="50000"/>
                </a:schemeClr>
              </a:solidFill>
            </a:endParaRPr>
          </a:p>
        </p:txBody>
      </p:sp>
      <p:sp>
        <p:nvSpPr>
          <p:cNvPr id="4" name="Rounded Rectangle 3"/>
          <p:cNvSpPr/>
          <p:nvPr/>
        </p:nvSpPr>
        <p:spPr>
          <a:xfrm>
            <a:off x="127348" y="1065756"/>
            <a:ext cx="3606452" cy="686844"/>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rgbClr val="C00000"/>
                </a:solidFill>
              </a:rPr>
              <a:t>No output puncturing</a:t>
            </a:r>
          </a:p>
        </p:txBody>
      </p:sp>
      <p:sp>
        <p:nvSpPr>
          <p:cNvPr id="7" name="Rounded Rectangle 6"/>
          <p:cNvSpPr/>
          <p:nvPr/>
        </p:nvSpPr>
        <p:spPr>
          <a:xfrm>
            <a:off x="127348" y="2056356"/>
            <a:ext cx="3606452" cy="686844"/>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rgbClr val="C00000"/>
                </a:solidFill>
              </a:rPr>
              <a:t>Dynamic decoding scheme</a:t>
            </a:r>
          </a:p>
        </p:txBody>
      </p:sp>
      <p:sp>
        <p:nvSpPr>
          <p:cNvPr id="9" name="Rounded Rectangle 8"/>
          <p:cNvSpPr/>
          <p:nvPr/>
        </p:nvSpPr>
        <p:spPr>
          <a:xfrm>
            <a:off x="127348" y="3046956"/>
            <a:ext cx="3606452" cy="686844"/>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rgbClr val="C00000"/>
                </a:solidFill>
              </a:rPr>
              <a:t>Multiple channel transmission</a:t>
            </a:r>
          </a:p>
        </p:txBody>
      </p:sp>
      <p:sp>
        <p:nvSpPr>
          <p:cNvPr id="10" name="Rounded Rectangle 9"/>
          <p:cNvSpPr/>
          <p:nvPr/>
        </p:nvSpPr>
        <p:spPr>
          <a:xfrm>
            <a:off x="127348" y="4037556"/>
            <a:ext cx="3606452" cy="686844"/>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rgbClr val="C00000"/>
                </a:solidFill>
              </a:rPr>
              <a:t>Make use of existing wireless protocols</a:t>
            </a:r>
          </a:p>
        </p:txBody>
      </p:sp>
      <p:sp>
        <p:nvSpPr>
          <p:cNvPr id="11" name="Rounded Rectangle 10"/>
          <p:cNvSpPr/>
          <p:nvPr/>
        </p:nvSpPr>
        <p:spPr>
          <a:xfrm>
            <a:off x="127348" y="5028156"/>
            <a:ext cx="3606452" cy="686844"/>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rgbClr val="C00000"/>
                </a:solidFill>
              </a:rPr>
              <a:t>Additional interleaving</a:t>
            </a:r>
          </a:p>
        </p:txBody>
      </p:sp>
      <p:sp>
        <p:nvSpPr>
          <p:cNvPr id="12" name="Rounded Rectangle 11"/>
          <p:cNvSpPr/>
          <p:nvPr/>
        </p:nvSpPr>
        <p:spPr>
          <a:xfrm>
            <a:off x="127348" y="6018756"/>
            <a:ext cx="3606452" cy="686844"/>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rgbClr val="C00000"/>
                </a:solidFill>
              </a:rPr>
              <a:t>Decoding with knowledge of channel characteristics</a:t>
            </a:r>
          </a:p>
        </p:txBody>
      </p:sp>
      <p:sp>
        <p:nvSpPr>
          <p:cNvPr id="13" name="TextBox 12"/>
          <p:cNvSpPr txBox="1"/>
          <p:nvPr/>
        </p:nvSpPr>
        <p:spPr>
          <a:xfrm>
            <a:off x="5562600" y="4953000"/>
            <a:ext cx="2133600" cy="1508105"/>
          </a:xfrm>
          <a:prstGeom prst="rect">
            <a:avLst/>
          </a:prstGeom>
          <a:noFill/>
        </p:spPr>
        <p:txBody>
          <a:bodyPr wrap="square" rtlCol="1">
            <a:spAutoFit/>
          </a:bodyPr>
          <a:lstStyle/>
          <a:p>
            <a:r>
              <a:rPr lang="en-US" sz="2000" b="1" u="sng" dirty="0" smtClean="0">
                <a:solidFill>
                  <a:srgbClr val="FF0000"/>
                </a:solidFill>
              </a:rPr>
              <a:t>No-puncture</a:t>
            </a:r>
          </a:p>
          <a:p>
            <a:endParaRPr lang="en-US" b="1" dirty="0" smtClean="0"/>
          </a:p>
          <a:p>
            <a:pPr>
              <a:buFont typeface="Arial" pitchFamily="34" charset="0"/>
              <a:buChar char="•"/>
            </a:pPr>
            <a:r>
              <a:rPr lang="en-US" b="1" dirty="0" smtClean="0"/>
              <a:t>BER is better</a:t>
            </a:r>
          </a:p>
          <a:p>
            <a:pPr>
              <a:buFont typeface="Arial" pitchFamily="34" charset="0"/>
              <a:buChar char="•"/>
            </a:pPr>
            <a:r>
              <a:rPr lang="en-US" b="1" dirty="0" smtClean="0"/>
              <a:t>BW increases</a:t>
            </a:r>
          </a:p>
          <a:p>
            <a:pPr>
              <a:buFont typeface="Arial" pitchFamily="34" charset="0"/>
              <a:buChar char="•"/>
            </a:pPr>
            <a:r>
              <a:rPr lang="en-US" b="1" dirty="0" smtClean="0"/>
              <a:t>Latency increases</a:t>
            </a:r>
          </a:p>
        </p:txBody>
      </p:sp>
      <p:sp>
        <p:nvSpPr>
          <p:cNvPr id="14" name="Rectangle 13"/>
          <p:cNvSpPr/>
          <p:nvPr/>
        </p:nvSpPr>
        <p:spPr>
          <a:xfrm>
            <a:off x="5486400" y="4876800"/>
            <a:ext cx="2209800" cy="1752600"/>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pic>
        <p:nvPicPr>
          <p:cNvPr id="29699" name="Picture 3"/>
          <p:cNvPicPr>
            <a:picLocks noChangeAspect="1" noChangeArrowheads="1"/>
          </p:cNvPicPr>
          <p:nvPr/>
        </p:nvPicPr>
        <p:blipFill>
          <a:blip r:embed="rId2"/>
          <a:srcRect/>
          <a:stretch>
            <a:fillRect/>
          </a:stretch>
        </p:blipFill>
        <p:spPr bwMode="auto">
          <a:xfrm>
            <a:off x="3886200" y="838200"/>
            <a:ext cx="5334000" cy="4000500"/>
          </a:xfrm>
          <a:prstGeom prst="rect">
            <a:avLst/>
          </a:prstGeom>
          <a:noFill/>
          <a:ln w="9525">
            <a:noFill/>
            <a:miter lim="800000"/>
            <a:headEnd/>
            <a:tailEnd/>
          </a:ln>
          <a:effectLst/>
        </p:spPr>
      </p:pic>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par>
                          <p:cTn id="8" fill="hold">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dissolve">
                                      <p:cBhvr>
                                        <p:cTn id="11" dur="500"/>
                                        <p:tgtEl>
                                          <p:spTgt spid="7"/>
                                        </p:tgtEl>
                                      </p:cBhvr>
                                    </p:animEffect>
                                  </p:childTnLst>
                                </p:cTn>
                              </p:par>
                            </p:childTnLst>
                          </p:cTn>
                        </p:par>
                        <p:par>
                          <p:cTn id="12" fill="hold">
                            <p:stCondLst>
                              <p:cond delay="1000"/>
                            </p:stCondLst>
                            <p:childTnLst>
                              <p:par>
                                <p:cTn id="13" presetID="9" presetClass="entr" presetSubtype="0" fill="hold" grpId="0" nodeType="after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dissolve">
                                      <p:cBhvr>
                                        <p:cTn id="15" dur="500"/>
                                        <p:tgtEl>
                                          <p:spTgt spid="9"/>
                                        </p:tgtEl>
                                      </p:cBhvr>
                                    </p:animEffect>
                                  </p:childTnLst>
                                </p:cTn>
                              </p:par>
                            </p:childTnLst>
                          </p:cTn>
                        </p:par>
                        <p:par>
                          <p:cTn id="16" fill="hold">
                            <p:stCondLst>
                              <p:cond delay="1500"/>
                            </p:stCondLst>
                            <p:childTnLst>
                              <p:par>
                                <p:cTn id="17" presetID="9" presetClass="entr" presetSubtype="0" fill="hold" grpId="0" nodeType="after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dissolve">
                                      <p:cBhvr>
                                        <p:cTn id="19" dur="500"/>
                                        <p:tgtEl>
                                          <p:spTgt spid="10"/>
                                        </p:tgtEl>
                                      </p:cBhvr>
                                    </p:animEffect>
                                  </p:childTnLst>
                                </p:cTn>
                              </p:par>
                            </p:childTnLst>
                          </p:cTn>
                        </p:par>
                        <p:par>
                          <p:cTn id="20" fill="hold">
                            <p:stCondLst>
                              <p:cond delay="2000"/>
                            </p:stCondLst>
                            <p:childTnLst>
                              <p:par>
                                <p:cTn id="21" presetID="9" presetClass="entr" presetSubtype="0" fill="hold" grpId="0" nodeType="afterEffect">
                                  <p:stCondLst>
                                    <p:cond delay="0"/>
                                  </p:stCondLst>
                                  <p:childTnLst>
                                    <p:set>
                                      <p:cBhvr>
                                        <p:cTn id="22" dur="1" fill="hold">
                                          <p:stCondLst>
                                            <p:cond delay="0"/>
                                          </p:stCondLst>
                                        </p:cTn>
                                        <p:tgtEl>
                                          <p:spTgt spid="11"/>
                                        </p:tgtEl>
                                        <p:attrNameLst>
                                          <p:attrName>style.visibility</p:attrName>
                                        </p:attrNameLst>
                                      </p:cBhvr>
                                      <p:to>
                                        <p:strVal val="visible"/>
                                      </p:to>
                                    </p:set>
                                    <p:animEffect transition="in" filter="dissolve">
                                      <p:cBhvr>
                                        <p:cTn id="23" dur="500"/>
                                        <p:tgtEl>
                                          <p:spTgt spid="11"/>
                                        </p:tgtEl>
                                      </p:cBhvr>
                                    </p:animEffect>
                                  </p:childTnLst>
                                </p:cTn>
                              </p:par>
                            </p:childTnLst>
                          </p:cTn>
                        </p:par>
                        <p:par>
                          <p:cTn id="24" fill="hold">
                            <p:stCondLst>
                              <p:cond delay="2500"/>
                            </p:stCondLst>
                            <p:childTnLst>
                              <p:par>
                                <p:cTn id="25" presetID="9" presetClass="entr" presetSubtype="0" fill="hold" grpId="0" nodeType="afterEffect">
                                  <p:stCondLst>
                                    <p:cond delay="0"/>
                                  </p:stCondLst>
                                  <p:childTnLst>
                                    <p:set>
                                      <p:cBhvr>
                                        <p:cTn id="26" dur="1" fill="hold">
                                          <p:stCondLst>
                                            <p:cond delay="0"/>
                                          </p:stCondLst>
                                        </p:cTn>
                                        <p:tgtEl>
                                          <p:spTgt spid="12"/>
                                        </p:tgtEl>
                                        <p:attrNameLst>
                                          <p:attrName>style.visibility</p:attrName>
                                        </p:attrNameLst>
                                      </p:cBhvr>
                                      <p:to>
                                        <p:strVal val="visible"/>
                                      </p:to>
                                    </p:set>
                                    <p:animEffect transition="in" filter="dissolve">
                                      <p:cBhvr>
                                        <p:cTn id="27" dur="500"/>
                                        <p:tgtEl>
                                          <p:spTgt spid="12"/>
                                        </p:tgtEl>
                                      </p:cBhvr>
                                    </p:animEffect>
                                  </p:childTnLst>
                                </p:cTn>
                              </p:par>
                            </p:childTnLst>
                          </p:cTn>
                        </p:par>
                      </p:childTnLst>
                    </p:cTn>
                  </p:par>
                  <p:par>
                    <p:cTn id="28" fill="hold">
                      <p:stCondLst>
                        <p:cond delay="indefinite"/>
                      </p:stCondLst>
                      <p:childTnLst>
                        <p:par>
                          <p:cTn id="29" fill="hold">
                            <p:stCondLst>
                              <p:cond delay="0"/>
                            </p:stCondLst>
                            <p:childTnLst>
                              <p:par>
                                <p:cTn id="30" presetID="9" presetClass="emph" presetSubtype="0" grpId="1" nodeType="clickEffect">
                                  <p:stCondLst>
                                    <p:cond delay="0"/>
                                  </p:stCondLst>
                                  <p:childTnLst>
                                    <p:set>
                                      <p:cBhvr rctx="PPT">
                                        <p:cTn id="31" dur="indefinite"/>
                                        <p:tgtEl>
                                          <p:spTgt spid="7"/>
                                        </p:tgtEl>
                                        <p:attrNameLst>
                                          <p:attrName>style.opacity</p:attrName>
                                        </p:attrNameLst>
                                      </p:cBhvr>
                                      <p:to>
                                        <p:strVal val="0.5"/>
                                      </p:to>
                                    </p:set>
                                    <p:animEffect filter="image" prLst="opacity: 0.5">
                                      <p:cBhvr rctx="IE">
                                        <p:cTn id="32" dur="indefinite"/>
                                        <p:tgtEl>
                                          <p:spTgt spid="7"/>
                                        </p:tgtEl>
                                      </p:cBhvr>
                                    </p:animEffect>
                                  </p:childTnLst>
                                </p:cTn>
                              </p:par>
                              <p:par>
                                <p:cTn id="33" presetID="9" presetClass="emph" presetSubtype="0" grpId="1" nodeType="withEffect">
                                  <p:stCondLst>
                                    <p:cond delay="0"/>
                                  </p:stCondLst>
                                  <p:childTnLst>
                                    <p:set>
                                      <p:cBhvr rctx="PPT">
                                        <p:cTn id="34" dur="indefinite"/>
                                        <p:tgtEl>
                                          <p:spTgt spid="9"/>
                                        </p:tgtEl>
                                        <p:attrNameLst>
                                          <p:attrName>style.opacity</p:attrName>
                                        </p:attrNameLst>
                                      </p:cBhvr>
                                      <p:to>
                                        <p:strVal val="0.5"/>
                                      </p:to>
                                    </p:set>
                                    <p:animEffect filter="image" prLst="opacity: 0.5">
                                      <p:cBhvr rctx="IE">
                                        <p:cTn id="35" dur="indefinite"/>
                                        <p:tgtEl>
                                          <p:spTgt spid="9"/>
                                        </p:tgtEl>
                                      </p:cBhvr>
                                    </p:animEffect>
                                  </p:childTnLst>
                                </p:cTn>
                              </p:par>
                              <p:par>
                                <p:cTn id="36" presetID="9" presetClass="emph" presetSubtype="0" grpId="1" nodeType="withEffect">
                                  <p:stCondLst>
                                    <p:cond delay="0"/>
                                  </p:stCondLst>
                                  <p:childTnLst>
                                    <p:set>
                                      <p:cBhvr rctx="PPT">
                                        <p:cTn id="37" dur="indefinite"/>
                                        <p:tgtEl>
                                          <p:spTgt spid="10"/>
                                        </p:tgtEl>
                                        <p:attrNameLst>
                                          <p:attrName>style.opacity</p:attrName>
                                        </p:attrNameLst>
                                      </p:cBhvr>
                                      <p:to>
                                        <p:strVal val="0.5"/>
                                      </p:to>
                                    </p:set>
                                    <p:animEffect filter="image" prLst="opacity: 0.5">
                                      <p:cBhvr rctx="IE">
                                        <p:cTn id="38" dur="indefinite"/>
                                        <p:tgtEl>
                                          <p:spTgt spid="10"/>
                                        </p:tgtEl>
                                      </p:cBhvr>
                                    </p:animEffect>
                                  </p:childTnLst>
                                </p:cTn>
                              </p:par>
                              <p:par>
                                <p:cTn id="39" presetID="9" presetClass="emph" presetSubtype="0" grpId="1" nodeType="withEffect">
                                  <p:stCondLst>
                                    <p:cond delay="0"/>
                                  </p:stCondLst>
                                  <p:childTnLst>
                                    <p:set>
                                      <p:cBhvr rctx="PPT">
                                        <p:cTn id="40" dur="indefinite"/>
                                        <p:tgtEl>
                                          <p:spTgt spid="11"/>
                                        </p:tgtEl>
                                        <p:attrNameLst>
                                          <p:attrName>style.opacity</p:attrName>
                                        </p:attrNameLst>
                                      </p:cBhvr>
                                      <p:to>
                                        <p:strVal val="0.5"/>
                                      </p:to>
                                    </p:set>
                                    <p:animEffect filter="image" prLst="opacity: 0.5">
                                      <p:cBhvr rctx="IE">
                                        <p:cTn id="41" dur="indefinite"/>
                                        <p:tgtEl>
                                          <p:spTgt spid="11"/>
                                        </p:tgtEl>
                                      </p:cBhvr>
                                    </p:animEffect>
                                  </p:childTnLst>
                                </p:cTn>
                              </p:par>
                              <p:par>
                                <p:cTn id="42" presetID="9" presetClass="emph" presetSubtype="0" grpId="1" nodeType="withEffect">
                                  <p:stCondLst>
                                    <p:cond delay="0"/>
                                  </p:stCondLst>
                                  <p:childTnLst>
                                    <p:set>
                                      <p:cBhvr rctx="PPT">
                                        <p:cTn id="43" dur="indefinite"/>
                                        <p:tgtEl>
                                          <p:spTgt spid="12"/>
                                        </p:tgtEl>
                                        <p:attrNameLst>
                                          <p:attrName>style.opacity</p:attrName>
                                        </p:attrNameLst>
                                      </p:cBhvr>
                                      <p:to>
                                        <p:strVal val="0.5"/>
                                      </p:to>
                                    </p:set>
                                    <p:animEffect filter="image" prLst="opacity: 0.5">
                                      <p:cBhvr rctx="IE">
                                        <p:cTn id="44" dur="indefinite"/>
                                        <p:tgtEl>
                                          <p:spTgt spid="12"/>
                                        </p:tgtEl>
                                      </p:cBhvr>
                                    </p:animEffect>
                                  </p:childTnLst>
                                </p:cTn>
                              </p:par>
                            </p:childTnLst>
                          </p:cTn>
                        </p:par>
                        <p:par>
                          <p:cTn id="45" fill="hold">
                            <p:stCondLst>
                              <p:cond delay="0"/>
                            </p:stCondLst>
                            <p:childTnLst>
                              <p:par>
                                <p:cTn id="46" presetID="9" presetClass="entr" presetSubtype="0" fill="hold" grpId="0" nodeType="afterEffect">
                                  <p:stCondLst>
                                    <p:cond delay="0"/>
                                  </p:stCondLst>
                                  <p:childTnLst>
                                    <p:set>
                                      <p:cBhvr>
                                        <p:cTn id="47" dur="1" fill="hold">
                                          <p:stCondLst>
                                            <p:cond delay="0"/>
                                          </p:stCondLst>
                                        </p:cTn>
                                        <p:tgtEl>
                                          <p:spTgt spid="13"/>
                                        </p:tgtEl>
                                        <p:attrNameLst>
                                          <p:attrName>style.visibility</p:attrName>
                                        </p:attrNameLst>
                                      </p:cBhvr>
                                      <p:to>
                                        <p:strVal val="visible"/>
                                      </p:to>
                                    </p:set>
                                    <p:animEffect transition="in" filter="dissolve">
                                      <p:cBhvr>
                                        <p:cTn id="48" dur="500"/>
                                        <p:tgtEl>
                                          <p:spTgt spid="13"/>
                                        </p:tgtEl>
                                      </p:cBhvr>
                                    </p:animEffect>
                                  </p:childTnLst>
                                </p:cTn>
                              </p:par>
                              <p:par>
                                <p:cTn id="49" presetID="9" presetClass="entr" presetSubtype="0" fill="hold" grpId="0" nodeType="withEffect">
                                  <p:stCondLst>
                                    <p:cond delay="0"/>
                                  </p:stCondLst>
                                  <p:childTnLst>
                                    <p:set>
                                      <p:cBhvr>
                                        <p:cTn id="50" dur="1" fill="hold">
                                          <p:stCondLst>
                                            <p:cond delay="0"/>
                                          </p:stCondLst>
                                        </p:cTn>
                                        <p:tgtEl>
                                          <p:spTgt spid="14"/>
                                        </p:tgtEl>
                                        <p:attrNameLst>
                                          <p:attrName>style.visibility</p:attrName>
                                        </p:attrNameLst>
                                      </p:cBhvr>
                                      <p:to>
                                        <p:strVal val="visible"/>
                                      </p:to>
                                    </p:set>
                                    <p:animEffect transition="in" filter="dissolve">
                                      <p:cBhvr>
                                        <p:cTn id="51" dur="500"/>
                                        <p:tgtEl>
                                          <p:spTgt spid="14"/>
                                        </p:tgtEl>
                                      </p:cBhvr>
                                    </p:animEffect>
                                  </p:childTnLst>
                                </p:cTn>
                              </p:par>
                              <p:par>
                                <p:cTn id="52" presetID="9" presetClass="entr" presetSubtype="0" fill="hold" nodeType="withEffect">
                                  <p:stCondLst>
                                    <p:cond delay="0"/>
                                  </p:stCondLst>
                                  <p:childTnLst>
                                    <p:set>
                                      <p:cBhvr>
                                        <p:cTn id="53" dur="1" fill="hold">
                                          <p:stCondLst>
                                            <p:cond delay="0"/>
                                          </p:stCondLst>
                                        </p:cTn>
                                        <p:tgtEl>
                                          <p:spTgt spid="29699"/>
                                        </p:tgtEl>
                                        <p:attrNameLst>
                                          <p:attrName>style.visibility</p:attrName>
                                        </p:attrNameLst>
                                      </p:cBhvr>
                                      <p:to>
                                        <p:strVal val="visible"/>
                                      </p:to>
                                    </p:set>
                                    <p:animEffect transition="in" filter="dissolve">
                                      <p:cBhvr>
                                        <p:cTn id="54" dur="500"/>
                                        <p:tgtEl>
                                          <p:spTgt spid="296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P spid="7" grpId="1" animBg="1"/>
      <p:bldP spid="9" grpId="0" animBg="1"/>
      <p:bldP spid="9" grpId="1" animBg="1"/>
      <p:bldP spid="10" grpId="0" animBg="1"/>
      <p:bldP spid="10" grpId="1" animBg="1"/>
      <p:bldP spid="11" grpId="0" animBg="1"/>
      <p:bldP spid="11" grpId="1" animBg="1"/>
      <p:bldP spid="12" grpId="0" animBg="1"/>
      <p:bldP spid="12" grpId="1" animBg="1"/>
      <p:bldP spid="13" grpId="0"/>
      <p:bldP spid="1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ounded Rectangle 29"/>
          <p:cNvSpPr/>
          <p:nvPr/>
        </p:nvSpPr>
        <p:spPr>
          <a:xfrm>
            <a:off x="1143000" y="76200"/>
            <a:ext cx="6781800" cy="838200"/>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800" b="1" dirty="0" smtClean="0">
                <a:solidFill>
                  <a:schemeClr val="tx2">
                    <a:lumMod val="50000"/>
                  </a:schemeClr>
                </a:solidFill>
              </a:rPr>
              <a:t>Proposal on wireless communications </a:t>
            </a:r>
            <a:endParaRPr lang="ar-EG" sz="2800" b="1" dirty="0">
              <a:solidFill>
                <a:schemeClr val="tx2">
                  <a:lumMod val="50000"/>
                </a:schemeClr>
              </a:solidFill>
            </a:endParaRPr>
          </a:p>
        </p:txBody>
      </p:sp>
      <p:sp>
        <p:nvSpPr>
          <p:cNvPr id="4" name="Rounded Rectangle 3"/>
          <p:cNvSpPr/>
          <p:nvPr/>
        </p:nvSpPr>
        <p:spPr>
          <a:xfrm>
            <a:off x="127348" y="1065756"/>
            <a:ext cx="3606452" cy="686844"/>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rgbClr val="C00000"/>
                </a:solidFill>
              </a:rPr>
              <a:t>No output puncturing</a:t>
            </a:r>
          </a:p>
        </p:txBody>
      </p:sp>
      <p:sp>
        <p:nvSpPr>
          <p:cNvPr id="7" name="Rounded Rectangle 6"/>
          <p:cNvSpPr/>
          <p:nvPr/>
        </p:nvSpPr>
        <p:spPr>
          <a:xfrm>
            <a:off x="127348" y="2056356"/>
            <a:ext cx="3606452" cy="686844"/>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rgbClr val="C00000"/>
                </a:solidFill>
              </a:rPr>
              <a:t>Dynamic decoding scheme</a:t>
            </a:r>
          </a:p>
        </p:txBody>
      </p:sp>
      <p:sp>
        <p:nvSpPr>
          <p:cNvPr id="9" name="Rounded Rectangle 8"/>
          <p:cNvSpPr/>
          <p:nvPr/>
        </p:nvSpPr>
        <p:spPr>
          <a:xfrm>
            <a:off x="127348" y="3046956"/>
            <a:ext cx="3606452" cy="686844"/>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rgbClr val="C00000"/>
                </a:solidFill>
              </a:rPr>
              <a:t>Multiple channel transmission</a:t>
            </a:r>
          </a:p>
        </p:txBody>
      </p:sp>
      <p:sp>
        <p:nvSpPr>
          <p:cNvPr id="10" name="Rounded Rectangle 9"/>
          <p:cNvSpPr/>
          <p:nvPr/>
        </p:nvSpPr>
        <p:spPr>
          <a:xfrm>
            <a:off x="127348" y="4037556"/>
            <a:ext cx="3606452" cy="686844"/>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rgbClr val="C00000"/>
                </a:solidFill>
              </a:rPr>
              <a:t>Make use of existing wireless protocols</a:t>
            </a:r>
          </a:p>
        </p:txBody>
      </p:sp>
      <p:sp>
        <p:nvSpPr>
          <p:cNvPr id="11" name="Rounded Rectangle 10"/>
          <p:cNvSpPr/>
          <p:nvPr/>
        </p:nvSpPr>
        <p:spPr>
          <a:xfrm>
            <a:off x="127348" y="5028156"/>
            <a:ext cx="3606452" cy="686844"/>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rgbClr val="C00000"/>
                </a:solidFill>
              </a:rPr>
              <a:t>Additional interleaving</a:t>
            </a:r>
          </a:p>
        </p:txBody>
      </p:sp>
      <p:sp>
        <p:nvSpPr>
          <p:cNvPr id="12" name="Rounded Rectangle 11"/>
          <p:cNvSpPr/>
          <p:nvPr/>
        </p:nvSpPr>
        <p:spPr>
          <a:xfrm>
            <a:off x="127348" y="6018756"/>
            <a:ext cx="3606452" cy="686844"/>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rgbClr val="C00000"/>
                </a:solidFill>
              </a:rPr>
              <a:t>Decoding with knowledge of channel characteristics</a:t>
            </a:r>
          </a:p>
        </p:txBody>
      </p:sp>
      <p:sp>
        <p:nvSpPr>
          <p:cNvPr id="13" name="TextBox 12"/>
          <p:cNvSpPr txBox="1"/>
          <p:nvPr/>
        </p:nvSpPr>
        <p:spPr>
          <a:xfrm>
            <a:off x="4038600" y="4953000"/>
            <a:ext cx="5105400" cy="1508105"/>
          </a:xfrm>
          <a:prstGeom prst="rect">
            <a:avLst/>
          </a:prstGeom>
          <a:noFill/>
        </p:spPr>
        <p:txBody>
          <a:bodyPr wrap="square" rtlCol="1">
            <a:spAutoFit/>
          </a:bodyPr>
          <a:lstStyle/>
          <a:p>
            <a:r>
              <a:rPr lang="en-US" sz="2000" b="1" u="sng" dirty="0" smtClean="0">
                <a:solidFill>
                  <a:srgbClr val="FF0000"/>
                </a:solidFill>
              </a:rPr>
              <a:t>With dynamic decoding</a:t>
            </a:r>
          </a:p>
          <a:p>
            <a:endParaRPr lang="en-US" b="1" dirty="0" smtClean="0"/>
          </a:p>
          <a:p>
            <a:pPr>
              <a:buFont typeface="Arial" pitchFamily="34" charset="0"/>
              <a:buChar char="•"/>
            </a:pPr>
            <a:r>
              <a:rPr lang="en-US" b="1" dirty="0" smtClean="0"/>
              <a:t>Stop decoding once the frame is error free.</a:t>
            </a:r>
          </a:p>
          <a:p>
            <a:pPr>
              <a:buFont typeface="Arial" pitchFamily="34" charset="0"/>
              <a:buChar char="•"/>
            </a:pPr>
            <a:r>
              <a:rPr lang="en-US" b="1" dirty="0" smtClean="0"/>
              <a:t>Most of frames can be recovered with iterations↓</a:t>
            </a:r>
          </a:p>
          <a:p>
            <a:pPr>
              <a:buFont typeface="Arial" pitchFamily="34" charset="0"/>
              <a:buChar char="•"/>
            </a:pPr>
            <a:r>
              <a:rPr lang="en-US" b="1" dirty="0" smtClean="0"/>
              <a:t>More errors </a:t>
            </a:r>
            <a:r>
              <a:rPr lang="en-US" b="1" dirty="0" smtClean="0">
                <a:sym typeface="Wingdings" pitchFamily="2" charset="2"/>
              </a:rPr>
              <a:t> more iterations</a:t>
            </a:r>
            <a:endParaRPr lang="en-US" b="1" dirty="0" smtClean="0"/>
          </a:p>
        </p:txBody>
      </p:sp>
      <p:sp>
        <p:nvSpPr>
          <p:cNvPr id="14" name="Rectangle 13"/>
          <p:cNvSpPr/>
          <p:nvPr/>
        </p:nvSpPr>
        <p:spPr>
          <a:xfrm>
            <a:off x="4038600" y="4876800"/>
            <a:ext cx="4953000" cy="1828800"/>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pic>
        <p:nvPicPr>
          <p:cNvPr id="30722" name="Picture 2"/>
          <p:cNvPicPr>
            <a:picLocks noChangeAspect="1" noChangeArrowheads="1"/>
          </p:cNvPicPr>
          <p:nvPr/>
        </p:nvPicPr>
        <p:blipFill>
          <a:blip r:embed="rId2"/>
          <a:srcRect/>
          <a:stretch>
            <a:fillRect/>
          </a:stretch>
        </p:blipFill>
        <p:spPr bwMode="auto">
          <a:xfrm>
            <a:off x="3886200" y="800100"/>
            <a:ext cx="5334000" cy="4000500"/>
          </a:xfrm>
          <a:prstGeom prst="rect">
            <a:avLst/>
          </a:prstGeom>
          <a:noFill/>
          <a:ln w="9525">
            <a:noFill/>
            <a:miter lim="800000"/>
            <a:headEnd/>
            <a:tailEnd/>
          </a:ln>
          <a:effectLst/>
        </p:spPr>
      </p:pic>
      <p:cxnSp>
        <p:nvCxnSpPr>
          <p:cNvPr id="16" name="Straight Connector 15"/>
          <p:cNvCxnSpPr/>
          <p:nvPr/>
        </p:nvCxnSpPr>
        <p:spPr>
          <a:xfrm>
            <a:off x="5067822" y="1525044"/>
            <a:ext cx="1524000" cy="1588"/>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5105400" y="2895600"/>
            <a:ext cx="1524000" cy="1588"/>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5105400" y="4267200"/>
            <a:ext cx="1524000" cy="15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Rectangle 18"/>
          <p:cNvSpPr/>
          <p:nvPr/>
        </p:nvSpPr>
        <p:spPr>
          <a:xfrm>
            <a:off x="4533378" y="4380978"/>
            <a:ext cx="4343400" cy="2286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mph" presetSubtype="0" grpId="0" nodeType="withEffect">
                                  <p:stCondLst>
                                    <p:cond delay="0"/>
                                  </p:stCondLst>
                                  <p:childTnLst>
                                    <p:set>
                                      <p:cBhvr rctx="PPT">
                                        <p:cTn id="6" dur="indefinite"/>
                                        <p:tgtEl>
                                          <p:spTgt spid="4"/>
                                        </p:tgtEl>
                                        <p:attrNameLst>
                                          <p:attrName>style.opacity</p:attrName>
                                        </p:attrNameLst>
                                      </p:cBhvr>
                                      <p:to>
                                        <p:strVal val="0.5"/>
                                      </p:to>
                                    </p:set>
                                    <p:animEffect filter="image" prLst="opacity: 0.5">
                                      <p:cBhvr rctx="IE">
                                        <p:cTn id="7" dur="indefinite"/>
                                        <p:tgtEl>
                                          <p:spTgt spid="4"/>
                                        </p:tgtEl>
                                      </p:cBhvr>
                                    </p:animEffect>
                                  </p:childTnLst>
                                </p:cTn>
                              </p:par>
                              <p:par>
                                <p:cTn id="8" presetID="9" presetClass="emph" presetSubtype="0" grpId="0" nodeType="withEffect">
                                  <p:stCondLst>
                                    <p:cond delay="0"/>
                                  </p:stCondLst>
                                  <p:childTnLst>
                                    <p:set>
                                      <p:cBhvr rctx="PPT">
                                        <p:cTn id="9" dur="indefinite"/>
                                        <p:tgtEl>
                                          <p:spTgt spid="9"/>
                                        </p:tgtEl>
                                        <p:attrNameLst>
                                          <p:attrName>style.opacity</p:attrName>
                                        </p:attrNameLst>
                                      </p:cBhvr>
                                      <p:to>
                                        <p:strVal val="0.5"/>
                                      </p:to>
                                    </p:set>
                                    <p:animEffect filter="image" prLst="opacity: 0.5">
                                      <p:cBhvr rctx="IE">
                                        <p:cTn id="10" dur="indefinite"/>
                                        <p:tgtEl>
                                          <p:spTgt spid="9"/>
                                        </p:tgtEl>
                                      </p:cBhvr>
                                    </p:animEffect>
                                  </p:childTnLst>
                                </p:cTn>
                              </p:par>
                              <p:par>
                                <p:cTn id="11" presetID="9" presetClass="emph" presetSubtype="0" grpId="0" nodeType="withEffect">
                                  <p:stCondLst>
                                    <p:cond delay="0"/>
                                  </p:stCondLst>
                                  <p:childTnLst>
                                    <p:set>
                                      <p:cBhvr rctx="PPT">
                                        <p:cTn id="12" dur="indefinite"/>
                                        <p:tgtEl>
                                          <p:spTgt spid="10"/>
                                        </p:tgtEl>
                                        <p:attrNameLst>
                                          <p:attrName>style.opacity</p:attrName>
                                        </p:attrNameLst>
                                      </p:cBhvr>
                                      <p:to>
                                        <p:strVal val="0.5"/>
                                      </p:to>
                                    </p:set>
                                    <p:animEffect filter="image" prLst="opacity: 0.5">
                                      <p:cBhvr rctx="IE">
                                        <p:cTn id="13" dur="indefinite"/>
                                        <p:tgtEl>
                                          <p:spTgt spid="10"/>
                                        </p:tgtEl>
                                      </p:cBhvr>
                                    </p:animEffect>
                                  </p:childTnLst>
                                </p:cTn>
                              </p:par>
                              <p:par>
                                <p:cTn id="14" presetID="9" presetClass="emph" presetSubtype="0" grpId="0" nodeType="withEffect">
                                  <p:stCondLst>
                                    <p:cond delay="0"/>
                                  </p:stCondLst>
                                  <p:childTnLst>
                                    <p:set>
                                      <p:cBhvr rctx="PPT">
                                        <p:cTn id="15" dur="indefinite"/>
                                        <p:tgtEl>
                                          <p:spTgt spid="11"/>
                                        </p:tgtEl>
                                        <p:attrNameLst>
                                          <p:attrName>style.opacity</p:attrName>
                                        </p:attrNameLst>
                                      </p:cBhvr>
                                      <p:to>
                                        <p:strVal val="0.5"/>
                                      </p:to>
                                    </p:set>
                                    <p:animEffect filter="image" prLst="opacity: 0.5">
                                      <p:cBhvr rctx="IE">
                                        <p:cTn id="16" dur="indefinite"/>
                                        <p:tgtEl>
                                          <p:spTgt spid="11"/>
                                        </p:tgtEl>
                                      </p:cBhvr>
                                    </p:animEffect>
                                  </p:childTnLst>
                                </p:cTn>
                              </p:par>
                              <p:par>
                                <p:cTn id="17" presetID="9" presetClass="emph" presetSubtype="0" grpId="0" nodeType="withEffect">
                                  <p:stCondLst>
                                    <p:cond delay="0"/>
                                  </p:stCondLst>
                                  <p:childTnLst>
                                    <p:set>
                                      <p:cBhvr rctx="PPT">
                                        <p:cTn id="18" dur="indefinite"/>
                                        <p:tgtEl>
                                          <p:spTgt spid="12"/>
                                        </p:tgtEl>
                                        <p:attrNameLst>
                                          <p:attrName>style.opacity</p:attrName>
                                        </p:attrNameLst>
                                      </p:cBhvr>
                                      <p:to>
                                        <p:strVal val="0.5"/>
                                      </p:to>
                                    </p:set>
                                    <p:animEffect filter="image" prLst="opacity: 0.5">
                                      <p:cBhvr rctx="IE">
                                        <p:cTn id="19" dur="indefinite"/>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9" grpId="0" animBg="1"/>
      <p:bldP spid="10" grpId="0" animBg="1"/>
      <p:bldP spid="11" grpId="0" animBg="1"/>
      <p:bldP spid="12"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ounded Rectangle 29"/>
          <p:cNvSpPr/>
          <p:nvPr/>
        </p:nvSpPr>
        <p:spPr>
          <a:xfrm>
            <a:off x="1143000" y="76200"/>
            <a:ext cx="6781800" cy="838200"/>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800" b="1" dirty="0" smtClean="0">
                <a:solidFill>
                  <a:schemeClr val="tx2">
                    <a:lumMod val="50000"/>
                  </a:schemeClr>
                </a:solidFill>
              </a:rPr>
              <a:t>Proposal on wireless communications </a:t>
            </a:r>
            <a:endParaRPr lang="ar-EG" sz="2800" b="1" dirty="0">
              <a:solidFill>
                <a:schemeClr val="tx2">
                  <a:lumMod val="50000"/>
                </a:schemeClr>
              </a:solidFill>
            </a:endParaRPr>
          </a:p>
        </p:txBody>
      </p:sp>
      <p:sp>
        <p:nvSpPr>
          <p:cNvPr id="4" name="Rounded Rectangle 3"/>
          <p:cNvSpPr/>
          <p:nvPr/>
        </p:nvSpPr>
        <p:spPr>
          <a:xfrm>
            <a:off x="127348" y="1065756"/>
            <a:ext cx="3606452" cy="686844"/>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rgbClr val="C00000"/>
                </a:solidFill>
              </a:rPr>
              <a:t>No output puncturing</a:t>
            </a:r>
          </a:p>
        </p:txBody>
      </p:sp>
      <p:sp>
        <p:nvSpPr>
          <p:cNvPr id="7" name="Rounded Rectangle 6"/>
          <p:cNvSpPr/>
          <p:nvPr/>
        </p:nvSpPr>
        <p:spPr>
          <a:xfrm>
            <a:off x="127348" y="2056356"/>
            <a:ext cx="3606452" cy="686844"/>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rgbClr val="C00000"/>
                </a:solidFill>
              </a:rPr>
              <a:t>Dynamic decoding scheme</a:t>
            </a:r>
          </a:p>
        </p:txBody>
      </p:sp>
      <p:sp>
        <p:nvSpPr>
          <p:cNvPr id="9" name="Rounded Rectangle 8"/>
          <p:cNvSpPr/>
          <p:nvPr/>
        </p:nvSpPr>
        <p:spPr>
          <a:xfrm>
            <a:off x="127348" y="3046956"/>
            <a:ext cx="3606452" cy="686844"/>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rgbClr val="C00000"/>
                </a:solidFill>
              </a:rPr>
              <a:t>Multiple channel transmission</a:t>
            </a:r>
          </a:p>
        </p:txBody>
      </p:sp>
      <p:sp>
        <p:nvSpPr>
          <p:cNvPr id="10" name="Rounded Rectangle 9"/>
          <p:cNvSpPr/>
          <p:nvPr/>
        </p:nvSpPr>
        <p:spPr>
          <a:xfrm>
            <a:off x="127348" y="4037556"/>
            <a:ext cx="3606452" cy="686844"/>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rgbClr val="C00000"/>
                </a:solidFill>
              </a:rPr>
              <a:t>Make use of existing wireless protocols</a:t>
            </a:r>
          </a:p>
        </p:txBody>
      </p:sp>
      <p:sp>
        <p:nvSpPr>
          <p:cNvPr id="11" name="Rounded Rectangle 10"/>
          <p:cNvSpPr/>
          <p:nvPr/>
        </p:nvSpPr>
        <p:spPr>
          <a:xfrm>
            <a:off x="127348" y="5028156"/>
            <a:ext cx="3606452" cy="686844"/>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rgbClr val="C00000"/>
                </a:solidFill>
              </a:rPr>
              <a:t>Additional interleaving</a:t>
            </a:r>
          </a:p>
        </p:txBody>
      </p:sp>
      <p:sp>
        <p:nvSpPr>
          <p:cNvPr id="12" name="Rounded Rectangle 11"/>
          <p:cNvSpPr/>
          <p:nvPr/>
        </p:nvSpPr>
        <p:spPr>
          <a:xfrm>
            <a:off x="127348" y="6018756"/>
            <a:ext cx="3606452" cy="686844"/>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rgbClr val="C00000"/>
                </a:solidFill>
              </a:rPr>
              <a:t>Decoding with knowledge of channel characteristics</a:t>
            </a:r>
          </a:p>
        </p:txBody>
      </p:sp>
      <p:sp>
        <p:nvSpPr>
          <p:cNvPr id="13" name="TextBox 12"/>
          <p:cNvSpPr txBox="1"/>
          <p:nvPr/>
        </p:nvSpPr>
        <p:spPr>
          <a:xfrm>
            <a:off x="4038600" y="4953000"/>
            <a:ext cx="4953000" cy="2000548"/>
          </a:xfrm>
          <a:prstGeom prst="rect">
            <a:avLst/>
          </a:prstGeom>
          <a:noFill/>
        </p:spPr>
        <p:txBody>
          <a:bodyPr wrap="square" rtlCol="1">
            <a:spAutoFit/>
          </a:bodyPr>
          <a:lstStyle/>
          <a:p>
            <a:pPr>
              <a:buFont typeface="Arial" pitchFamily="34" charset="0"/>
              <a:buChar char="•"/>
            </a:pPr>
            <a:r>
              <a:rPr lang="en-US" b="1" dirty="0" smtClean="0"/>
              <a:t>If one channel becomes noisy, the whole transmission suffers.</a:t>
            </a:r>
          </a:p>
          <a:p>
            <a:pPr>
              <a:buFont typeface="Arial" pitchFamily="34" charset="0"/>
              <a:buChar char="•"/>
            </a:pPr>
            <a:r>
              <a:rPr lang="en-US" b="1" dirty="0" smtClean="0"/>
              <a:t>To avoid fading channels, spread the contents over multiple channels.</a:t>
            </a:r>
          </a:p>
          <a:p>
            <a:pPr>
              <a:buFont typeface="Arial" pitchFamily="34" charset="0"/>
              <a:buChar char="•"/>
            </a:pPr>
            <a:r>
              <a:rPr lang="en-US" b="1" dirty="0" smtClean="0"/>
              <a:t>TDM can be used for each channel to increase capacity over the same BW.</a:t>
            </a:r>
          </a:p>
          <a:p>
            <a:pPr>
              <a:buFont typeface="Arial" pitchFamily="34" charset="0"/>
              <a:buChar char="•"/>
            </a:pPr>
            <a:endParaRPr lang="en-US" sz="1600" b="1" dirty="0" smtClean="0"/>
          </a:p>
        </p:txBody>
      </p:sp>
      <p:sp>
        <p:nvSpPr>
          <p:cNvPr id="14" name="Rectangle 13"/>
          <p:cNvSpPr/>
          <p:nvPr/>
        </p:nvSpPr>
        <p:spPr>
          <a:xfrm>
            <a:off x="4038600" y="4876800"/>
            <a:ext cx="4953000" cy="1828800"/>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b="1"/>
          </a:p>
        </p:txBody>
      </p:sp>
      <p:sp>
        <p:nvSpPr>
          <p:cNvPr id="20" name="Rectangle 19"/>
          <p:cNvSpPr/>
          <p:nvPr/>
        </p:nvSpPr>
        <p:spPr>
          <a:xfrm>
            <a:off x="4114800" y="1524000"/>
            <a:ext cx="762000" cy="6858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b="1" dirty="0" smtClean="0">
                <a:solidFill>
                  <a:schemeClr val="tx1"/>
                </a:solidFill>
              </a:rPr>
              <a:t>Turbo</a:t>
            </a:r>
          </a:p>
          <a:p>
            <a:pPr algn="ctr"/>
            <a:r>
              <a:rPr lang="en-US" b="1" dirty="0" smtClean="0">
                <a:solidFill>
                  <a:schemeClr val="tx1"/>
                </a:solidFill>
              </a:rPr>
              <a:t>Enc.</a:t>
            </a:r>
            <a:endParaRPr lang="ar-EG" b="1" dirty="0">
              <a:solidFill>
                <a:schemeClr val="tx1"/>
              </a:solidFill>
            </a:endParaRPr>
          </a:p>
        </p:txBody>
      </p:sp>
      <p:sp>
        <p:nvSpPr>
          <p:cNvPr id="21" name="Rectangle 20"/>
          <p:cNvSpPr/>
          <p:nvPr/>
        </p:nvSpPr>
        <p:spPr>
          <a:xfrm>
            <a:off x="8228556" y="1524000"/>
            <a:ext cx="762000" cy="6858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b="1" dirty="0" smtClean="0">
                <a:solidFill>
                  <a:schemeClr val="tx1"/>
                </a:solidFill>
              </a:rPr>
              <a:t>Turbo</a:t>
            </a:r>
          </a:p>
          <a:p>
            <a:pPr algn="ctr"/>
            <a:r>
              <a:rPr lang="en-US" b="1" dirty="0" smtClean="0">
                <a:solidFill>
                  <a:schemeClr val="tx1"/>
                </a:solidFill>
              </a:rPr>
              <a:t>Dec.</a:t>
            </a:r>
            <a:endParaRPr lang="ar-EG" b="1" dirty="0">
              <a:solidFill>
                <a:schemeClr val="tx1"/>
              </a:solidFill>
            </a:endParaRPr>
          </a:p>
        </p:txBody>
      </p:sp>
      <p:sp>
        <p:nvSpPr>
          <p:cNvPr id="22" name="Rectangle 21"/>
          <p:cNvSpPr/>
          <p:nvPr/>
        </p:nvSpPr>
        <p:spPr>
          <a:xfrm>
            <a:off x="5181600" y="1638822"/>
            <a:ext cx="685800" cy="4572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b="1" dirty="0" smtClean="0">
                <a:solidFill>
                  <a:schemeClr val="tx1"/>
                </a:solidFill>
              </a:rPr>
              <a:t>MUX</a:t>
            </a:r>
            <a:endParaRPr lang="ar-EG" b="1" dirty="0">
              <a:solidFill>
                <a:schemeClr val="tx1"/>
              </a:solidFill>
            </a:endParaRPr>
          </a:p>
        </p:txBody>
      </p:sp>
      <p:sp>
        <p:nvSpPr>
          <p:cNvPr id="23" name="Rectangle 22"/>
          <p:cNvSpPr/>
          <p:nvPr/>
        </p:nvSpPr>
        <p:spPr>
          <a:xfrm>
            <a:off x="7314156" y="1637778"/>
            <a:ext cx="685800" cy="4572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b="1" dirty="0" smtClean="0">
                <a:solidFill>
                  <a:schemeClr val="tx1"/>
                </a:solidFill>
              </a:rPr>
              <a:t>De-MUX</a:t>
            </a:r>
            <a:endParaRPr lang="ar-EG" b="1" dirty="0">
              <a:solidFill>
                <a:schemeClr val="tx1"/>
              </a:solidFill>
            </a:endParaRPr>
          </a:p>
        </p:txBody>
      </p:sp>
      <p:sp>
        <p:nvSpPr>
          <p:cNvPr id="24" name="Rounded Rectangle 23"/>
          <p:cNvSpPr/>
          <p:nvPr/>
        </p:nvSpPr>
        <p:spPr>
          <a:xfrm>
            <a:off x="6019800" y="1752600"/>
            <a:ext cx="1066800" cy="228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b="1" dirty="0" smtClean="0"/>
              <a:t>channel</a:t>
            </a:r>
            <a:endParaRPr lang="ar-EG" b="1" dirty="0"/>
          </a:p>
        </p:txBody>
      </p:sp>
      <p:cxnSp>
        <p:nvCxnSpPr>
          <p:cNvPr id="26" name="Straight Arrow Connector 25"/>
          <p:cNvCxnSpPr>
            <a:stCxn id="20" idx="3"/>
            <a:endCxn id="22" idx="1"/>
          </p:cNvCxnSpPr>
          <p:nvPr/>
        </p:nvCxnSpPr>
        <p:spPr>
          <a:xfrm>
            <a:off x="4876800" y="1866900"/>
            <a:ext cx="304800" cy="52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8" name="Straight Arrow Connector 27"/>
          <p:cNvCxnSpPr/>
          <p:nvPr/>
        </p:nvCxnSpPr>
        <p:spPr>
          <a:xfrm>
            <a:off x="4876800" y="1524000"/>
            <a:ext cx="304800" cy="228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flipV="1">
            <a:off x="4876800" y="1981200"/>
            <a:ext cx="304800" cy="152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a:stCxn id="23" idx="3"/>
            <a:endCxn id="21" idx="1"/>
          </p:cNvCxnSpPr>
          <p:nvPr/>
        </p:nvCxnSpPr>
        <p:spPr>
          <a:xfrm>
            <a:off x="7999956" y="1866378"/>
            <a:ext cx="228600" cy="52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p:nvPr/>
        </p:nvCxnSpPr>
        <p:spPr>
          <a:xfrm flipV="1">
            <a:off x="8001000" y="1600200"/>
            <a:ext cx="228600" cy="76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9" name="Straight Arrow Connector 38"/>
          <p:cNvCxnSpPr/>
          <p:nvPr/>
        </p:nvCxnSpPr>
        <p:spPr>
          <a:xfrm>
            <a:off x="8001000" y="2057400"/>
            <a:ext cx="228600" cy="762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1" name="Straight Arrow Connector 40"/>
          <p:cNvCxnSpPr>
            <a:stCxn id="22" idx="3"/>
            <a:endCxn id="24" idx="1"/>
          </p:cNvCxnSpPr>
          <p:nvPr/>
        </p:nvCxnSpPr>
        <p:spPr>
          <a:xfrm flipV="1">
            <a:off x="5867400" y="1866900"/>
            <a:ext cx="152400" cy="52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3" name="Straight Arrow Connector 42"/>
          <p:cNvCxnSpPr>
            <a:stCxn id="24" idx="3"/>
            <a:endCxn id="23" idx="1"/>
          </p:cNvCxnSpPr>
          <p:nvPr/>
        </p:nvCxnSpPr>
        <p:spPr>
          <a:xfrm flipV="1">
            <a:off x="7086600" y="1866378"/>
            <a:ext cx="227556" cy="52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44" name="Rectangle 43"/>
          <p:cNvSpPr/>
          <p:nvPr/>
        </p:nvSpPr>
        <p:spPr>
          <a:xfrm>
            <a:off x="4127326" y="3352800"/>
            <a:ext cx="762000" cy="7620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b="1" dirty="0" smtClean="0">
                <a:solidFill>
                  <a:schemeClr val="tx1"/>
                </a:solidFill>
              </a:rPr>
              <a:t>Turbo</a:t>
            </a:r>
          </a:p>
          <a:p>
            <a:pPr algn="ctr"/>
            <a:r>
              <a:rPr lang="en-US" b="1" dirty="0" smtClean="0">
                <a:solidFill>
                  <a:schemeClr val="tx1"/>
                </a:solidFill>
              </a:rPr>
              <a:t>Enc.</a:t>
            </a:r>
            <a:endParaRPr lang="ar-EG" b="1" dirty="0">
              <a:solidFill>
                <a:schemeClr val="tx1"/>
              </a:solidFill>
            </a:endParaRPr>
          </a:p>
        </p:txBody>
      </p:sp>
      <p:sp>
        <p:nvSpPr>
          <p:cNvPr id="45" name="Rectangle 44"/>
          <p:cNvSpPr/>
          <p:nvPr/>
        </p:nvSpPr>
        <p:spPr>
          <a:xfrm>
            <a:off x="8241082" y="3352800"/>
            <a:ext cx="762000" cy="7620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b="1" dirty="0" smtClean="0">
                <a:solidFill>
                  <a:schemeClr val="tx1"/>
                </a:solidFill>
              </a:rPr>
              <a:t>Turbo</a:t>
            </a:r>
          </a:p>
          <a:p>
            <a:pPr algn="ctr"/>
            <a:r>
              <a:rPr lang="en-US" b="1" dirty="0" smtClean="0">
                <a:solidFill>
                  <a:schemeClr val="tx1"/>
                </a:solidFill>
              </a:rPr>
              <a:t>Dec.</a:t>
            </a:r>
            <a:endParaRPr lang="ar-EG" b="1" dirty="0">
              <a:solidFill>
                <a:schemeClr val="tx1"/>
              </a:solidFill>
            </a:endParaRPr>
          </a:p>
        </p:txBody>
      </p:sp>
      <p:sp>
        <p:nvSpPr>
          <p:cNvPr id="48" name="Rounded Rectangle 47"/>
          <p:cNvSpPr/>
          <p:nvPr/>
        </p:nvSpPr>
        <p:spPr>
          <a:xfrm>
            <a:off x="6032326" y="3352800"/>
            <a:ext cx="1066800" cy="152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b="1" dirty="0" smtClean="0"/>
              <a:t>channel</a:t>
            </a:r>
            <a:endParaRPr lang="ar-EG" b="1" dirty="0"/>
          </a:p>
        </p:txBody>
      </p:sp>
      <p:cxnSp>
        <p:nvCxnSpPr>
          <p:cNvPr id="50" name="Straight Arrow Connector 49"/>
          <p:cNvCxnSpPr/>
          <p:nvPr/>
        </p:nvCxnSpPr>
        <p:spPr>
          <a:xfrm>
            <a:off x="4876800" y="3454052"/>
            <a:ext cx="1143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7" name="Rounded Rectangle 56"/>
          <p:cNvSpPr/>
          <p:nvPr/>
        </p:nvSpPr>
        <p:spPr>
          <a:xfrm>
            <a:off x="6032326" y="3657600"/>
            <a:ext cx="1066800" cy="152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b="1" dirty="0" smtClean="0"/>
              <a:t>channel</a:t>
            </a:r>
            <a:endParaRPr lang="ar-EG" b="1" dirty="0"/>
          </a:p>
        </p:txBody>
      </p:sp>
      <p:sp>
        <p:nvSpPr>
          <p:cNvPr id="58" name="Rounded Rectangle 57"/>
          <p:cNvSpPr/>
          <p:nvPr/>
        </p:nvSpPr>
        <p:spPr>
          <a:xfrm>
            <a:off x="6032326" y="3962400"/>
            <a:ext cx="1066800" cy="152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b="1" dirty="0" smtClean="0"/>
              <a:t>channel</a:t>
            </a:r>
            <a:endParaRPr lang="ar-EG" b="1" dirty="0"/>
          </a:p>
        </p:txBody>
      </p:sp>
      <p:cxnSp>
        <p:nvCxnSpPr>
          <p:cNvPr id="61" name="Straight Arrow Connector 60"/>
          <p:cNvCxnSpPr/>
          <p:nvPr/>
        </p:nvCxnSpPr>
        <p:spPr>
          <a:xfrm>
            <a:off x="7086600" y="3454052"/>
            <a:ext cx="1143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p:nvPr/>
        </p:nvCxnSpPr>
        <p:spPr>
          <a:xfrm>
            <a:off x="4876800" y="3757264"/>
            <a:ext cx="1143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3" name="Straight Arrow Connector 62"/>
          <p:cNvCxnSpPr/>
          <p:nvPr/>
        </p:nvCxnSpPr>
        <p:spPr>
          <a:xfrm>
            <a:off x="4876800" y="3999434"/>
            <a:ext cx="1143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4" name="Straight Arrow Connector 63"/>
          <p:cNvCxnSpPr/>
          <p:nvPr/>
        </p:nvCxnSpPr>
        <p:spPr>
          <a:xfrm>
            <a:off x="7099126" y="3719686"/>
            <a:ext cx="1143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5" name="Straight Arrow Connector 64"/>
          <p:cNvCxnSpPr/>
          <p:nvPr/>
        </p:nvCxnSpPr>
        <p:spPr>
          <a:xfrm>
            <a:off x="7111652" y="4037012"/>
            <a:ext cx="1143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66" name="Down Arrow 65"/>
          <p:cNvSpPr/>
          <p:nvPr/>
        </p:nvSpPr>
        <p:spPr>
          <a:xfrm>
            <a:off x="6096000" y="2438400"/>
            <a:ext cx="838200" cy="609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
        <p:nvSpPr>
          <p:cNvPr id="67" name="TextBox 66"/>
          <p:cNvSpPr txBox="1"/>
          <p:nvPr/>
        </p:nvSpPr>
        <p:spPr>
          <a:xfrm>
            <a:off x="4876800" y="1295400"/>
            <a:ext cx="457200" cy="369332"/>
          </a:xfrm>
          <a:prstGeom prst="rect">
            <a:avLst/>
          </a:prstGeom>
          <a:noFill/>
        </p:spPr>
        <p:txBody>
          <a:bodyPr wrap="square" rtlCol="1">
            <a:spAutoFit/>
          </a:bodyPr>
          <a:lstStyle/>
          <a:p>
            <a:r>
              <a:rPr lang="en-US" dirty="0" smtClean="0"/>
              <a:t>xo</a:t>
            </a:r>
            <a:endParaRPr lang="ar-EG" dirty="0"/>
          </a:p>
        </p:txBody>
      </p:sp>
      <p:sp>
        <p:nvSpPr>
          <p:cNvPr id="68" name="TextBox 67"/>
          <p:cNvSpPr txBox="1"/>
          <p:nvPr/>
        </p:nvSpPr>
        <p:spPr>
          <a:xfrm>
            <a:off x="4800600" y="1611868"/>
            <a:ext cx="457200" cy="369332"/>
          </a:xfrm>
          <a:prstGeom prst="rect">
            <a:avLst/>
          </a:prstGeom>
          <a:noFill/>
        </p:spPr>
        <p:txBody>
          <a:bodyPr wrap="square" rtlCol="1">
            <a:spAutoFit/>
          </a:bodyPr>
          <a:lstStyle/>
          <a:p>
            <a:r>
              <a:rPr lang="en-US" dirty="0" smtClean="0"/>
              <a:t>c1</a:t>
            </a:r>
            <a:endParaRPr lang="ar-EG" dirty="0"/>
          </a:p>
        </p:txBody>
      </p:sp>
      <p:sp>
        <p:nvSpPr>
          <p:cNvPr id="69" name="TextBox 68"/>
          <p:cNvSpPr txBox="1"/>
          <p:nvPr/>
        </p:nvSpPr>
        <p:spPr>
          <a:xfrm>
            <a:off x="4800600" y="1981200"/>
            <a:ext cx="457200" cy="369332"/>
          </a:xfrm>
          <a:prstGeom prst="rect">
            <a:avLst/>
          </a:prstGeom>
          <a:noFill/>
        </p:spPr>
        <p:txBody>
          <a:bodyPr wrap="square" rtlCol="1">
            <a:spAutoFit/>
          </a:bodyPr>
          <a:lstStyle/>
          <a:p>
            <a:r>
              <a:rPr lang="en-US" dirty="0" smtClean="0"/>
              <a:t>c2</a:t>
            </a:r>
            <a:endParaRPr lang="ar-EG" dirty="0"/>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mph" presetSubtype="0" grpId="0" nodeType="withEffect">
                                  <p:stCondLst>
                                    <p:cond delay="0"/>
                                  </p:stCondLst>
                                  <p:childTnLst>
                                    <p:set>
                                      <p:cBhvr rctx="PPT">
                                        <p:cTn id="6" dur="indefinite"/>
                                        <p:tgtEl>
                                          <p:spTgt spid="4"/>
                                        </p:tgtEl>
                                        <p:attrNameLst>
                                          <p:attrName>style.opacity</p:attrName>
                                        </p:attrNameLst>
                                      </p:cBhvr>
                                      <p:to>
                                        <p:strVal val="0.5"/>
                                      </p:to>
                                    </p:set>
                                    <p:animEffect filter="image" prLst="opacity: 0.5">
                                      <p:cBhvr rctx="IE">
                                        <p:cTn id="7" dur="indefinite"/>
                                        <p:tgtEl>
                                          <p:spTgt spid="4"/>
                                        </p:tgtEl>
                                      </p:cBhvr>
                                    </p:animEffect>
                                  </p:childTnLst>
                                </p:cTn>
                              </p:par>
                              <p:par>
                                <p:cTn id="8" presetID="9" presetClass="emph" presetSubtype="0" grpId="0" nodeType="withEffect">
                                  <p:stCondLst>
                                    <p:cond delay="0"/>
                                  </p:stCondLst>
                                  <p:childTnLst>
                                    <p:set>
                                      <p:cBhvr rctx="PPT">
                                        <p:cTn id="9" dur="indefinite"/>
                                        <p:tgtEl>
                                          <p:spTgt spid="7"/>
                                        </p:tgtEl>
                                        <p:attrNameLst>
                                          <p:attrName>style.opacity</p:attrName>
                                        </p:attrNameLst>
                                      </p:cBhvr>
                                      <p:to>
                                        <p:strVal val="0.5"/>
                                      </p:to>
                                    </p:set>
                                    <p:animEffect filter="image" prLst="opacity: 0.5">
                                      <p:cBhvr rctx="IE">
                                        <p:cTn id="10" dur="indefinite"/>
                                        <p:tgtEl>
                                          <p:spTgt spid="7"/>
                                        </p:tgtEl>
                                      </p:cBhvr>
                                    </p:animEffect>
                                  </p:childTnLst>
                                </p:cTn>
                              </p:par>
                              <p:par>
                                <p:cTn id="11" presetID="9" presetClass="emph" presetSubtype="0" grpId="0" nodeType="withEffect">
                                  <p:stCondLst>
                                    <p:cond delay="0"/>
                                  </p:stCondLst>
                                  <p:childTnLst>
                                    <p:set>
                                      <p:cBhvr rctx="PPT">
                                        <p:cTn id="12" dur="indefinite"/>
                                        <p:tgtEl>
                                          <p:spTgt spid="10"/>
                                        </p:tgtEl>
                                        <p:attrNameLst>
                                          <p:attrName>style.opacity</p:attrName>
                                        </p:attrNameLst>
                                      </p:cBhvr>
                                      <p:to>
                                        <p:strVal val="0.5"/>
                                      </p:to>
                                    </p:set>
                                    <p:animEffect filter="image" prLst="opacity: 0.5">
                                      <p:cBhvr rctx="IE">
                                        <p:cTn id="13" dur="indefinite"/>
                                        <p:tgtEl>
                                          <p:spTgt spid="10"/>
                                        </p:tgtEl>
                                      </p:cBhvr>
                                    </p:animEffect>
                                  </p:childTnLst>
                                </p:cTn>
                              </p:par>
                              <p:par>
                                <p:cTn id="14" presetID="9" presetClass="emph" presetSubtype="0" grpId="0" nodeType="withEffect">
                                  <p:stCondLst>
                                    <p:cond delay="0"/>
                                  </p:stCondLst>
                                  <p:childTnLst>
                                    <p:set>
                                      <p:cBhvr rctx="PPT">
                                        <p:cTn id="15" dur="indefinite"/>
                                        <p:tgtEl>
                                          <p:spTgt spid="11"/>
                                        </p:tgtEl>
                                        <p:attrNameLst>
                                          <p:attrName>style.opacity</p:attrName>
                                        </p:attrNameLst>
                                      </p:cBhvr>
                                      <p:to>
                                        <p:strVal val="0.5"/>
                                      </p:to>
                                    </p:set>
                                    <p:animEffect filter="image" prLst="opacity: 0.5">
                                      <p:cBhvr rctx="IE">
                                        <p:cTn id="16" dur="indefinite"/>
                                        <p:tgtEl>
                                          <p:spTgt spid="11"/>
                                        </p:tgtEl>
                                      </p:cBhvr>
                                    </p:animEffect>
                                  </p:childTnLst>
                                </p:cTn>
                              </p:par>
                              <p:par>
                                <p:cTn id="17" presetID="9" presetClass="emph" presetSubtype="0" grpId="0" nodeType="withEffect">
                                  <p:stCondLst>
                                    <p:cond delay="0"/>
                                  </p:stCondLst>
                                  <p:childTnLst>
                                    <p:set>
                                      <p:cBhvr rctx="PPT">
                                        <p:cTn id="18" dur="indefinite"/>
                                        <p:tgtEl>
                                          <p:spTgt spid="12"/>
                                        </p:tgtEl>
                                        <p:attrNameLst>
                                          <p:attrName>style.opacity</p:attrName>
                                        </p:attrNameLst>
                                      </p:cBhvr>
                                      <p:to>
                                        <p:strVal val="0.5"/>
                                      </p:to>
                                    </p:set>
                                    <p:animEffect filter="image" prLst="opacity: 0.5">
                                      <p:cBhvr rctx="IE">
                                        <p:cTn id="19" dur="indefinite"/>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P spid="10" grpId="0" animBg="1"/>
      <p:bldP spid="11" grpId="0" animBg="1"/>
      <p:bldP spid="12"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 name="Rectangle 82"/>
          <p:cNvSpPr/>
          <p:nvPr/>
        </p:nvSpPr>
        <p:spPr>
          <a:xfrm>
            <a:off x="3886200" y="3276600"/>
            <a:ext cx="5257800" cy="1524000"/>
          </a:xfrm>
          <a:prstGeom prst="rec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
        <p:nvSpPr>
          <p:cNvPr id="82" name="Rectangle 81"/>
          <p:cNvSpPr/>
          <p:nvPr/>
        </p:nvSpPr>
        <p:spPr>
          <a:xfrm>
            <a:off x="3886200" y="1371600"/>
            <a:ext cx="5257800" cy="15240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
        <p:nvSpPr>
          <p:cNvPr id="30" name="Rounded Rectangle 29"/>
          <p:cNvSpPr/>
          <p:nvPr/>
        </p:nvSpPr>
        <p:spPr>
          <a:xfrm>
            <a:off x="1143000" y="76200"/>
            <a:ext cx="6781800" cy="838200"/>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800" b="1" dirty="0" smtClean="0">
                <a:solidFill>
                  <a:schemeClr val="tx2">
                    <a:lumMod val="50000"/>
                  </a:schemeClr>
                </a:solidFill>
              </a:rPr>
              <a:t>Proposal on wireless communications </a:t>
            </a:r>
            <a:endParaRPr lang="ar-EG" sz="2800" b="1" dirty="0">
              <a:solidFill>
                <a:schemeClr val="tx2">
                  <a:lumMod val="50000"/>
                </a:schemeClr>
              </a:solidFill>
            </a:endParaRPr>
          </a:p>
        </p:txBody>
      </p:sp>
      <p:sp>
        <p:nvSpPr>
          <p:cNvPr id="4" name="Rounded Rectangle 3"/>
          <p:cNvSpPr/>
          <p:nvPr/>
        </p:nvSpPr>
        <p:spPr>
          <a:xfrm>
            <a:off x="127348" y="1065756"/>
            <a:ext cx="3606452" cy="686844"/>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rgbClr val="C00000"/>
                </a:solidFill>
              </a:rPr>
              <a:t>No output puncturing</a:t>
            </a:r>
          </a:p>
        </p:txBody>
      </p:sp>
      <p:sp>
        <p:nvSpPr>
          <p:cNvPr id="7" name="Rounded Rectangle 6"/>
          <p:cNvSpPr/>
          <p:nvPr/>
        </p:nvSpPr>
        <p:spPr>
          <a:xfrm>
            <a:off x="127348" y="2056356"/>
            <a:ext cx="3606452" cy="686844"/>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rgbClr val="C00000"/>
                </a:solidFill>
              </a:rPr>
              <a:t>Dynamic decoding scheme</a:t>
            </a:r>
          </a:p>
        </p:txBody>
      </p:sp>
      <p:sp>
        <p:nvSpPr>
          <p:cNvPr id="9" name="Rounded Rectangle 8"/>
          <p:cNvSpPr/>
          <p:nvPr/>
        </p:nvSpPr>
        <p:spPr>
          <a:xfrm>
            <a:off x="127348" y="3046956"/>
            <a:ext cx="3606452" cy="686844"/>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rgbClr val="C00000"/>
                </a:solidFill>
              </a:rPr>
              <a:t>Multiple channel transmission</a:t>
            </a:r>
          </a:p>
        </p:txBody>
      </p:sp>
      <p:sp>
        <p:nvSpPr>
          <p:cNvPr id="10" name="Rounded Rectangle 9"/>
          <p:cNvSpPr/>
          <p:nvPr/>
        </p:nvSpPr>
        <p:spPr>
          <a:xfrm>
            <a:off x="127348" y="4037556"/>
            <a:ext cx="3606452" cy="686844"/>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rgbClr val="C00000"/>
                </a:solidFill>
              </a:rPr>
              <a:t>Make use of existing wireless protocols</a:t>
            </a:r>
          </a:p>
        </p:txBody>
      </p:sp>
      <p:sp>
        <p:nvSpPr>
          <p:cNvPr id="11" name="Rounded Rectangle 10"/>
          <p:cNvSpPr/>
          <p:nvPr/>
        </p:nvSpPr>
        <p:spPr>
          <a:xfrm>
            <a:off x="127348" y="5028156"/>
            <a:ext cx="3606452" cy="686844"/>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rgbClr val="C00000"/>
                </a:solidFill>
              </a:rPr>
              <a:t>Additional interleaving</a:t>
            </a:r>
          </a:p>
        </p:txBody>
      </p:sp>
      <p:sp>
        <p:nvSpPr>
          <p:cNvPr id="12" name="Rounded Rectangle 11"/>
          <p:cNvSpPr/>
          <p:nvPr/>
        </p:nvSpPr>
        <p:spPr>
          <a:xfrm>
            <a:off x="127348" y="6018756"/>
            <a:ext cx="3606452" cy="686844"/>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rgbClr val="C00000"/>
                </a:solidFill>
              </a:rPr>
              <a:t>Decoding with knowledge of channel characteristics</a:t>
            </a:r>
          </a:p>
        </p:txBody>
      </p:sp>
      <p:sp>
        <p:nvSpPr>
          <p:cNvPr id="13" name="TextBox 12"/>
          <p:cNvSpPr txBox="1"/>
          <p:nvPr/>
        </p:nvSpPr>
        <p:spPr>
          <a:xfrm>
            <a:off x="4038600" y="4953000"/>
            <a:ext cx="4953000" cy="923330"/>
          </a:xfrm>
          <a:prstGeom prst="rect">
            <a:avLst/>
          </a:prstGeom>
          <a:noFill/>
        </p:spPr>
        <p:txBody>
          <a:bodyPr wrap="square" rtlCol="1">
            <a:spAutoFit/>
          </a:bodyPr>
          <a:lstStyle/>
          <a:p>
            <a:r>
              <a:rPr lang="en-US" b="1" dirty="0" smtClean="0"/>
              <a:t>Replacing the convolution coding with turbo coding </a:t>
            </a:r>
            <a:r>
              <a:rPr lang="en-US" b="1" dirty="0" smtClean="0">
                <a:sym typeface="Wingdings" pitchFamily="2" charset="2"/>
              </a:rPr>
              <a:t> interleaving in GSM can be by-passed or used for better performance.</a:t>
            </a:r>
            <a:endParaRPr lang="en-US" sz="1600" b="1" dirty="0" smtClean="0"/>
          </a:p>
        </p:txBody>
      </p:sp>
      <p:sp>
        <p:nvSpPr>
          <p:cNvPr id="14" name="Rectangle 13"/>
          <p:cNvSpPr/>
          <p:nvPr/>
        </p:nvSpPr>
        <p:spPr>
          <a:xfrm>
            <a:off x="4038600" y="4876800"/>
            <a:ext cx="4953000" cy="1828800"/>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b="1"/>
          </a:p>
        </p:txBody>
      </p:sp>
      <p:sp>
        <p:nvSpPr>
          <p:cNvPr id="40" name="TextBox 39"/>
          <p:cNvSpPr txBox="1"/>
          <p:nvPr/>
        </p:nvSpPr>
        <p:spPr>
          <a:xfrm>
            <a:off x="3810000" y="1524000"/>
            <a:ext cx="5486400" cy="1323439"/>
          </a:xfrm>
          <a:prstGeom prst="rect">
            <a:avLst/>
          </a:prstGeom>
          <a:noFill/>
        </p:spPr>
        <p:txBody>
          <a:bodyPr wrap="square" rtlCol="1">
            <a:spAutoFit/>
          </a:bodyPr>
          <a:lstStyle/>
          <a:p>
            <a:r>
              <a:rPr lang="en-US" sz="2000" dirty="0" smtClean="0">
                <a:sym typeface="Wingdings" pitchFamily="2" charset="2"/>
              </a:rPr>
              <a:t> </a:t>
            </a:r>
            <a:r>
              <a:rPr lang="en-US" sz="2000" dirty="0" smtClean="0"/>
              <a:t>Digitizing </a:t>
            </a:r>
            <a:r>
              <a:rPr lang="en-US" sz="2000" dirty="0" smtClean="0">
                <a:sym typeface="Wingdings" pitchFamily="2" charset="2"/>
              </a:rPr>
              <a:t> convolution coding  interleaving</a:t>
            </a:r>
          </a:p>
          <a:p>
            <a:endParaRPr lang="en-US" sz="2000" dirty="0" smtClean="0">
              <a:sym typeface="Wingdings" pitchFamily="2" charset="2"/>
            </a:endParaRPr>
          </a:p>
          <a:p>
            <a:endParaRPr lang="en-US" sz="2000" dirty="0" smtClean="0">
              <a:sym typeface="Wingdings" pitchFamily="2" charset="2"/>
            </a:endParaRPr>
          </a:p>
          <a:p>
            <a:r>
              <a:rPr lang="en-US" sz="2000" dirty="0" smtClean="0">
                <a:sym typeface="Wingdings" pitchFamily="2" charset="2"/>
              </a:rPr>
              <a:t> Burst formatting  Ciphering  Modulation </a:t>
            </a:r>
            <a:endParaRPr lang="ar-EG" sz="2000" dirty="0"/>
          </a:p>
        </p:txBody>
      </p:sp>
      <p:sp>
        <p:nvSpPr>
          <p:cNvPr id="42" name="Rectangle 41"/>
          <p:cNvSpPr/>
          <p:nvPr/>
        </p:nvSpPr>
        <p:spPr>
          <a:xfrm>
            <a:off x="4191000" y="1524000"/>
            <a:ext cx="990600" cy="381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
        <p:nvSpPr>
          <p:cNvPr id="46" name="Rectangle 45"/>
          <p:cNvSpPr/>
          <p:nvPr/>
        </p:nvSpPr>
        <p:spPr>
          <a:xfrm>
            <a:off x="5486400" y="1524000"/>
            <a:ext cx="2057400" cy="381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
        <p:nvSpPr>
          <p:cNvPr id="47" name="Rectangle 46"/>
          <p:cNvSpPr/>
          <p:nvPr/>
        </p:nvSpPr>
        <p:spPr>
          <a:xfrm>
            <a:off x="7759874" y="1524000"/>
            <a:ext cx="1371600" cy="381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
        <p:nvSpPr>
          <p:cNvPr id="49" name="Rectangle 48"/>
          <p:cNvSpPr/>
          <p:nvPr/>
        </p:nvSpPr>
        <p:spPr>
          <a:xfrm>
            <a:off x="4178474" y="2438400"/>
            <a:ext cx="1765126" cy="381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
        <p:nvSpPr>
          <p:cNvPr id="51" name="Rectangle 50"/>
          <p:cNvSpPr/>
          <p:nvPr/>
        </p:nvSpPr>
        <p:spPr>
          <a:xfrm>
            <a:off x="6172200" y="2438400"/>
            <a:ext cx="1066800" cy="381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
        <p:nvSpPr>
          <p:cNvPr id="52" name="Rectangle 51"/>
          <p:cNvSpPr/>
          <p:nvPr/>
        </p:nvSpPr>
        <p:spPr>
          <a:xfrm>
            <a:off x="7543800" y="2438400"/>
            <a:ext cx="1295400" cy="381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cxnSp>
        <p:nvCxnSpPr>
          <p:cNvPr id="54" name="Straight Arrow Connector 53"/>
          <p:cNvCxnSpPr>
            <a:stCxn id="47" idx="2"/>
          </p:cNvCxnSpPr>
          <p:nvPr/>
        </p:nvCxnSpPr>
        <p:spPr>
          <a:xfrm rot="16200000" flipH="1">
            <a:off x="8337637" y="2013037"/>
            <a:ext cx="228600" cy="12526"/>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p:nvPr/>
        </p:nvCxnSpPr>
        <p:spPr>
          <a:xfrm rot="10800000">
            <a:off x="3962400" y="2133600"/>
            <a:ext cx="449580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0" name="Straight Arrow Connector 59"/>
          <p:cNvCxnSpPr/>
          <p:nvPr/>
        </p:nvCxnSpPr>
        <p:spPr>
          <a:xfrm rot="5400000">
            <a:off x="3695700" y="2400300"/>
            <a:ext cx="53340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0" name="TextBox 69"/>
          <p:cNvSpPr txBox="1"/>
          <p:nvPr/>
        </p:nvSpPr>
        <p:spPr>
          <a:xfrm>
            <a:off x="3810000" y="3352800"/>
            <a:ext cx="5486400" cy="1323439"/>
          </a:xfrm>
          <a:prstGeom prst="rect">
            <a:avLst/>
          </a:prstGeom>
          <a:noFill/>
        </p:spPr>
        <p:txBody>
          <a:bodyPr wrap="square" rtlCol="1">
            <a:spAutoFit/>
          </a:bodyPr>
          <a:lstStyle/>
          <a:p>
            <a:pPr>
              <a:buFont typeface="Wingdings" pitchFamily="2" charset="2"/>
              <a:buChar char="à"/>
            </a:pPr>
            <a:r>
              <a:rPr lang="en-US" sz="2000" dirty="0" smtClean="0"/>
              <a:t>Digitizing </a:t>
            </a:r>
            <a:r>
              <a:rPr lang="en-US" sz="2000" dirty="0" smtClean="0">
                <a:sym typeface="Wingdings" pitchFamily="2" charset="2"/>
              </a:rPr>
              <a:t>                      Turbo coding</a:t>
            </a:r>
          </a:p>
          <a:p>
            <a:pPr>
              <a:buFont typeface="Wingdings" pitchFamily="2" charset="2"/>
              <a:buChar char="à"/>
            </a:pPr>
            <a:endParaRPr lang="en-US" sz="2000" dirty="0" smtClean="0">
              <a:sym typeface="Wingdings" pitchFamily="2" charset="2"/>
            </a:endParaRPr>
          </a:p>
          <a:p>
            <a:endParaRPr lang="en-US" sz="2000" dirty="0" smtClean="0">
              <a:sym typeface="Wingdings" pitchFamily="2" charset="2"/>
            </a:endParaRPr>
          </a:p>
          <a:p>
            <a:r>
              <a:rPr lang="en-US" sz="2000" dirty="0" smtClean="0">
                <a:sym typeface="Wingdings" pitchFamily="2" charset="2"/>
              </a:rPr>
              <a:t> Burst formatting  Ciphering  Modulation </a:t>
            </a:r>
            <a:endParaRPr lang="ar-EG" sz="2000" dirty="0"/>
          </a:p>
        </p:txBody>
      </p:sp>
      <p:sp>
        <p:nvSpPr>
          <p:cNvPr id="71" name="Rectangle 70"/>
          <p:cNvSpPr/>
          <p:nvPr/>
        </p:nvSpPr>
        <p:spPr>
          <a:xfrm>
            <a:off x="4191000" y="3352800"/>
            <a:ext cx="990600" cy="381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
        <p:nvSpPr>
          <p:cNvPr id="72" name="Rectangle 71"/>
          <p:cNvSpPr/>
          <p:nvPr/>
        </p:nvSpPr>
        <p:spPr>
          <a:xfrm>
            <a:off x="5486400" y="3352800"/>
            <a:ext cx="3657600" cy="381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
        <p:nvSpPr>
          <p:cNvPr id="74" name="Rectangle 73"/>
          <p:cNvSpPr/>
          <p:nvPr/>
        </p:nvSpPr>
        <p:spPr>
          <a:xfrm>
            <a:off x="4178474" y="4267200"/>
            <a:ext cx="1765126" cy="381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
        <p:nvSpPr>
          <p:cNvPr id="75" name="Rectangle 74"/>
          <p:cNvSpPr/>
          <p:nvPr/>
        </p:nvSpPr>
        <p:spPr>
          <a:xfrm>
            <a:off x="6172200" y="4267200"/>
            <a:ext cx="1066800" cy="381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
        <p:nvSpPr>
          <p:cNvPr id="76" name="Rectangle 75"/>
          <p:cNvSpPr/>
          <p:nvPr/>
        </p:nvSpPr>
        <p:spPr>
          <a:xfrm>
            <a:off x="7543800" y="4267200"/>
            <a:ext cx="1295400" cy="381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cxnSp>
        <p:nvCxnSpPr>
          <p:cNvPr id="77" name="Straight Arrow Connector 76"/>
          <p:cNvCxnSpPr/>
          <p:nvPr/>
        </p:nvCxnSpPr>
        <p:spPr>
          <a:xfrm rot="16200000" flipH="1">
            <a:off x="8337637" y="3841837"/>
            <a:ext cx="228600" cy="12526"/>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8" name="Straight Arrow Connector 77"/>
          <p:cNvCxnSpPr/>
          <p:nvPr/>
        </p:nvCxnSpPr>
        <p:spPr>
          <a:xfrm rot="10800000">
            <a:off x="3962400" y="3962400"/>
            <a:ext cx="449580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79" name="Straight Arrow Connector 78"/>
          <p:cNvCxnSpPr/>
          <p:nvPr/>
        </p:nvCxnSpPr>
        <p:spPr>
          <a:xfrm rot="5400000">
            <a:off x="3695700" y="4229100"/>
            <a:ext cx="53340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80" name="Down Arrow 79"/>
          <p:cNvSpPr/>
          <p:nvPr/>
        </p:nvSpPr>
        <p:spPr>
          <a:xfrm>
            <a:off x="6019800" y="2895600"/>
            <a:ext cx="1066800" cy="4572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
        <p:nvSpPr>
          <p:cNvPr id="81" name="TextBox 80"/>
          <p:cNvSpPr txBox="1"/>
          <p:nvPr/>
        </p:nvSpPr>
        <p:spPr>
          <a:xfrm>
            <a:off x="6096000" y="914400"/>
            <a:ext cx="898002" cy="523220"/>
          </a:xfrm>
          <a:prstGeom prst="rect">
            <a:avLst/>
          </a:prstGeom>
          <a:noFill/>
        </p:spPr>
        <p:txBody>
          <a:bodyPr wrap="none" rtlCol="1">
            <a:spAutoFit/>
          </a:bodyPr>
          <a:lstStyle/>
          <a:p>
            <a:r>
              <a:rPr lang="en-US" sz="2800" b="1" dirty="0" smtClean="0">
                <a:solidFill>
                  <a:schemeClr val="tx2"/>
                </a:solidFill>
              </a:rPr>
              <a:t>GSM</a:t>
            </a:r>
            <a:endParaRPr lang="ar-EG" sz="2800" b="1" dirty="0">
              <a:solidFill>
                <a:schemeClr val="tx2"/>
              </a:solidFill>
            </a:endParaRPr>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mph" presetSubtype="0" grpId="0" nodeType="withEffect">
                                  <p:stCondLst>
                                    <p:cond delay="0"/>
                                  </p:stCondLst>
                                  <p:childTnLst>
                                    <p:set>
                                      <p:cBhvr rctx="PPT">
                                        <p:cTn id="6" dur="indefinite"/>
                                        <p:tgtEl>
                                          <p:spTgt spid="4"/>
                                        </p:tgtEl>
                                        <p:attrNameLst>
                                          <p:attrName>style.opacity</p:attrName>
                                        </p:attrNameLst>
                                      </p:cBhvr>
                                      <p:to>
                                        <p:strVal val="0.5"/>
                                      </p:to>
                                    </p:set>
                                    <p:animEffect filter="image" prLst="opacity: 0.5">
                                      <p:cBhvr rctx="IE">
                                        <p:cTn id="7" dur="indefinite"/>
                                        <p:tgtEl>
                                          <p:spTgt spid="4"/>
                                        </p:tgtEl>
                                      </p:cBhvr>
                                    </p:animEffect>
                                  </p:childTnLst>
                                </p:cTn>
                              </p:par>
                              <p:par>
                                <p:cTn id="8" presetID="9" presetClass="emph" presetSubtype="0" grpId="0" nodeType="withEffect">
                                  <p:stCondLst>
                                    <p:cond delay="0"/>
                                  </p:stCondLst>
                                  <p:childTnLst>
                                    <p:set>
                                      <p:cBhvr rctx="PPT">
                                        <p:cTn id="9" dur="indefinite"/>
                                        <p:tgtEl>
                                          <p:spTgt spid="7"/>
                                        </p:tgtEl>
                                        <p:attrNameLst>
                                          <p:attrName>style.opacity</p:attrName>
                                        </p:attrNameLst>
                                      </p:cBhvr>
                                      <p:to>
                                        <p:strVal val="0.5"/>
                                      </p:to>
                                    </p:set>
                                    <p:animEffect filter="image" prLst="opacity: 0.5">
                                      <p:cBhvr rctx="IE">
                                        <p:cTn id="10" dur="indefinite"/>
                                        <p:tgtEl>
                                          <p:spTgt spid="7"/>
                                        </p:tgtEl>
                                      </p:cBhvr>
                                    </p:animEffect>
                                  </p:childTnLst>
                                </p:cTn>
                              </p:par>
                              <p:par>
                                <p:cTn id="11" presetID="9" presetClass="emph" presetSubtype="0" grpId="0" nodeType="withEffect">
                                  <p:stCondLst>
                                    <p:cond delay="0"/>
                                  </p:stCondLst>
                                  <p:childTnLst>
                                    <p:set>
                                      <p:cBhvr rctx="PPT">
                                        <p:cTn id="12" dur="indefinite"/>
                                        <p:tgtEl>
                                          <p:spTgt spid="9"/>
                                        </p:tgtEl>
                                        <p:attrNameLst>
                                          <p:attrName>style.opacity</p:attrName>
                                        </p:attrNameLst>
                                      </p:cBhvr>
                                      <p:to>
                                        <p:strVal val="0.5"/>
                                      </p:to>
                                    </p:set>
                                    <p:animEffect filter="image" prLst="opacity: 0.5">
                                      <p:cBhvr rctx="IE">
                                        <p:cTn id="13" dur="indefinite"/>
                                        <p:tgtEl>
                                          <p:spTgt spid="9"/>
                                        </p:tgtEl>
                                      </p:cBhvr>
                                    </p:animEffect>
                                  </p:childTnLst>
                                </p:cTn>
                              </p:par>
                              <p:par>
                                <p:cTn id="14" presetID="9" presetClass="emph" presetSubtype="0" grpId="0" nodeType="withEffect">
                                  <p:stCondLst>
                                    <p:cond delay="0"/>
                                  </p:stCondLst>
                                  <p:childTnLst>
                                    <p:set>
                                      <p:cBhvr rctx="PPT">
                                        <p:cTn id="15" dur="indefinite"/>
                                        <p:tgtEl>
                                          <p:spTgt spid="11"/>
                                        </p:tgtEl>
                                        <p:attrNameLst>
                                          <p:attrName>style.opacity</p:attrName>
                                        </p:attrNameLst>
                                      </p:cBhvr>
                                      <p:to>
                                        <p:strVal val="0.5"/>
                                      </p:to>
                                    </p:set>
                                    <p:animEffect filter="image" prLst="opacity: 0.5">
                                      <p:cBhvr rctx="IE">
                                        <p:cTn id="16" dur="indefinite"/>
                                        <p:tgtEl>
                                          <p:spTgt spid="11"/>
                                        </p:tgtEl>
                                      </p:cBhvr>
                                    </p:animEffect>
                                  </p:childTnLst>
                                </p:cTn>
                              </p:par>
                              <p:par>
                                <p:cTn id="17" presetID="9" presetClass="emph" presetSubtype="0" grpId="0" nodeType="withEffect">
                                  <p:stCondLst>
                                    <p:cond delay="0"/>
                                  </p:stCondLst>
                                  <p:childTnLst>
                                    <p:set>
                                      <p:cBhvr rctx="PPT">
                                        <p:cTn id="18" dur="indefinite"/>
                                        <p:tgtEl>
                                          <p:spTgt spid="12"/>
                                        </p:tgtEl>
                                        <p:attrNameLst>
                                          <p:attrName>style.opacity</p:attrName>
                                        </p:attrNameLst>
                                      </p:cBhvr>
                                      <p:to>
                                        <p:strVal val="0.5"/>
                                      </p:to>
                                    </p:set>
                                    <p:animEffect filter="image" prLst="opacity: 0.5">
                                      <p:cBhvr rctx="IE">
                                        <p:cTn id="19" dur="indefinite"/>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P spid="9" grpId="0" animBg="1"/>
      <p:bldP spid="11" grpId="0" animBg="1"/>
      <p:bldP spid="1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ounded Rectangle 29"/>
          <p:cNvSpPr/>
          <p:nvPr/>
        </p:nvSpPr>
        <p:spPr>
          <a:xfrm>
            <a:off x="1143000" y="76200"/>
            <a:ext cx="6781800" cy="838200"/>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800" b="1" dirty="0" smtClean="0">
                <a:solidFill>
                  <a:schemeClr val="tx1"/>
                </a:solidFill>
              </a:rPr>
              <a:t>Outlines </a:t>
            </a:r>
            <a:endParaRPr lang="ar-EG" sz="2800" b="1" dirty="0">
              <a:solidFill>
                <a:schemeClr val="tx1"/>
              </a:solidFill>
            </a:endParaRPr>
          </a:p>
        </p:txBody>
      </p:sp>
      <p:sp>
        <p:nvSpPr>
          <p:cNvPr id="36" name="Rounded Rectangle 35"/>
          <p:cNvSpPr/>
          <p:nvPr/>
        </p:nvSpPr>
        <p:spPr>
          <a:xfrm>
            <a:off x="152400" y="1676400"/>
            <a:ext cx="3810000" cy="762000"/>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chemeClr val="tx2">
                    <a:lumMod val="50000"/>
                  </a:schemeClr>
                </a:solidFill>
              </a:rPr>
              <a:t>Performance analysis of Turbo Code</a:t>
            </a:r>
            <a:endParaRPr lang="ar-EG" sz="2400" b="1" dirty="0">
              <a:solidFill>
                <a:schemeClr val="tx2">
                  <a:lumMod val="50000"/>
                </a:schemeClr>
              </a:solidFill>
            </a:endParaRPr>
          </a:p>
        </p:txBody>
      </p:sp>
      <p:sp>
        <p:nvSpPr>
          <p:cNvPr id="37" name="Rounded Rectangle 36"/>
          <p:cNvSpPr/>
          <p:nvPr/>
        </p:nvSpPr>
        <p:spPr>
          <a:xfrm>
            <a:off x="152400" y="2667000"/>
            <a:ext cx="3810000" cy="762000"/>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chemeClr val="tx2">
                    <a:lumMod val="50000"/>
                  </a:schemeClr>
                </a:solidFill>
              </a:rPr>
              <a:t>Limitations of Turbo code in wireless communications </a:t>
            </a:r>
            <a:endParaRPr lang="ar-EG" sz="2400" b="1" dirty="0">
              <a:solidFill>
                <a:schemeClr val="tx2">
                  <a:lumMod val="50000"/>
                </a:schemeClr>
              </a:solidFill>
            </a:endParaRPr>
          </a:p>
        </p:txBody>
      </p:sp>
      <p:sp>
        <p:nvSpPr>
          <p:cNvPr id="38" name="Rounded Rectangle 37"/>
          <p:cNvSpPr/>
          <p:nvPr/>
        </p:nvSpPr>
        <p:spPr>
          <a:xfrm>
            <a:off x="152400" y="3657600"/>
            <a:ext cx="3810000" cy="762000"/>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chemeClr val="tx2">
                    <a:lumMod val="50000"/>
                  </a:schemeClr>
                </a:solidFill>
              </a:rPr>
              <a:t>Proposal on wireless communications </a:t>
            </a:r>
            <a:endParaRPr lang="ar-EG" sz="2400" b="1" dirty="0">
              <a:solidFill>
                <a:schemeClr val="tx2">
                  <a:lumMod val="50000"/>
                </a:schemeClr>
              </a:solidFill>
            </a:endParaRPr>
          </a:p>
        </p:txBody>
      </p:sp>
      <p:sp>
        <p:nvSpPr>
          <p:cNvPr id="39" name="Rounded Rectangle 38"/>
          <p:cNvSpPr/>
          <p:nvPr/>
        </p:nvSpPr>
        <p:spPr>
          <a:xfrm>
            <a:off x="152400" y="4648200"/>
            <a:ext cx="3810000" cy="762000"/>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chemeClr val="tx2">
                    <a:lumMod val="50000"/>
                  </a:schemeClr>
                </a:solidFill>
              </a:rPr>
              <a:t>Proposal on multi-media applications</a:t>
            </a:r>
            <a:endParaRPr lang="ar-EG" sz="2400" b="1" dirty="0">
              <a:solidFill>
                <a:schemeClr val="tx2">
                  <a:lumMod val="50000"/>
                </a:schemeClr>
              </a:solidFill>
            </a:endParaRPr>
          </a:p>
        </p:txBody>
      </p:sp>
      <p:sp>
        <p:nvSpPr>
          <p:cNvPr id="42" name="Right Arrow 41"/>
          <p:cNvSpPr/>
          <p:nvPr/>
        </p:nvSpPr>
        <p:spPr>
          <a:xfrm>
            <a:off x="3962400" y="1752600"/>
            <a:ext cx="1371600" cy="609600"/>
          </a:xfrm>
          <a:prstGeom prst="rightArrow">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
        <p:nvSpPr>
          <p:cNvPr id="40" name="Rectangle 39"/>
          <p:cNvSpPr/>
          <p:nvPr/>
        </p:nvSpPr>
        <p:spPr>
          <a:xfrm>
            <a:off x="5334000" y="1219200"/>
            <a:ext cx="3485634" cy="1631216"/>
          </a:xfrm>
          <a:prstGeom prst="rect">
            <a:avLst/>
          </a:prstGeom>
        </p:spPr>
        <p:txBody>
          <a:bodyPr wrap="none">
            <a:spAutoFit/>
          </a:bodyPr>
          <a:lstStyle/>
          <a:p>
            <a:pPr>
              <a:buFont typeface="Arial" pitchFamily="34" charset="0"/>
              <a:buChar char="•"/>
            </a:pPr>
            <a:r>
              <a:rPr lang="en-US" sz="2000" b="1" dirty="0" smtClean="0">
                <a:solidFill>
                  <a:srgbClr val="C00000"/>
                </a:solidFill>
              </a:rPr>
              <a:t> Frame Size</a:t>
            </a:r>
          </a:p>
          <a:p>
            <a:pPr>
              <a:buFont typeface="Arial" pitchFamily="34" charset="0"/>
              <a:buChar char="•"/>
            </a:pPr>
            <a:r>
              <a:rPr lang="en-US" sz="2000" b="1" dirty="0" smtClean="0">
                <a:solidFill>
                  <a:srgbClr val="C00000"/>
                </a:solidFill>
              </a:rPr>
              <a:t> Encoder Memory Size</a:t>
            </a:r>
          </a:p>
          <a:p>
            <a:pPr>
              <a:buFont typeface="Arial" pitchFamily="34" charset="0"/>
              <a:buChar char="•"/>
            </a:pPr>
            <a:r>
              <a:rPr lang="en-US" sz="2000" b="1" dirty="0" smtClean="0">
                <a:solidFill>
                  <a:srgbClr val="C00000"/>
                </a:solidFill>
              </a:rPr>
              <a:t> Encoder Output Puncturing</a:t>
            </a:r>
          </a:p>
          <a:p>
            <a:pPr>
              <a:buFont typeface="Arial" pitchFamily="34" charset="0"/>
              <a:buChar char="•"/>
            </a:pPr>
            <a:r>
              <a:rPr lang="en-US" sz="2000" b="1" dirty="0" smtClean="0">
                <a:solidFill>
                  <a:srgbClr val="C00000"/>
                </a:solidFill>
              </a:rPr>
              <a:t> Number of decoder iterations</a:t>
            </a:r>
          </a:p>
          <a:p>
            <a:pPr>
              <a:buFont typeface="Arial" pitchFamily="34" charset="0"/>
              <a:buChar char="•"/>
            </a:pPr>
            <a:r>
              <a:rPr lang="en-US" sz="2000" b="1" dirty="0" smtClean="0">
                <a:solidFill>
                  <a:srgbClr val="C00000"/>
                </a:solidFill>
              </a:rPr>
              <a:t> Noise level</a:t>
            </a:r>
          </a:p>
        </p:txBody>
      </p:sp>
      <p:sp>
        <p:nvSpPr>
          <p:cNvPr id="43" name="Rectangle 42"/>
          <p:cNvSpPr/>
          <p:nvPr/>
        </p:nvSpPr>
        <p:spPr>
          <a:xfrm>
            <a:off x="5334000" y="1219200"/>
            <a:ext cx="3505200" cy="1676400"/>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
        <p:nvSpPr>
          <p:cNvPr id="47" name="Rectangle 46"/>
          <p:cNvSpPr/>
          <p:nvPr/>
        </p:nvSpPr>
        <p:spPr>
          <a:xfrm>
            <a:off x="5334000" y="3471208"/>
            <a:ext cx="2746714" cy="1938992"/>
          </a:xfrm>
          <a:prstGeom prst="rect">
            <a:avLst/>
          </a:prstGeom>
        </p:spPr>
        <p:txBody>
          <a:bodyPr wrap="none">
            <a:spAutoFit/>
          </a:bodyPr>
          <a:lstStyle/>
          <a:p>
            <a:pPr>
              <a:buFont typeface="Arial" pitchFamily="34" charset="0"/>
              <a:buChar char="•"/>
            </a:pPr>
            <a:r>
              <a:rPr lang="en-US" sz="2000" b="1" dirty="0" smtClean="0">
                <a:solidFill>
                  <a:srgbClr val="C00000"/>
                </a:solidFill>
              </a:rPr>
              <a:t> Rayleigh fading</a:t>
            </a:r>
          </a:p>
          <a:p>
            <a:pPr>
              <a:buFont typeface="Arial" pitchFamily="34" charset="0"/>
              <a:buChar char="•"/>
            </a:pPr>
            <a:r>
              <a:rPr lang="en-US" sz="2000" b="1" dirty="0" smtClean="0">
                <a:solidFill>
                  <a:srgbClr val="C00000"/>
                </a:solidFill>
              </a:rPr>
              <a:t> Unreliable channel</a:t>
            </a:r>
          </a:p>
          <a:p>
            <a:pPr>
              <a:buFont typeface="Arial" pitchFamily="34" charset="0"/>
              <a:buChar char="•"/>
            </a:pPr>
            <a:r>
              <a:rPr lang="en-US" sz="2000" b="1" dirty="0" smtClean="0">
                <a:solidFill>
                  <a:srgbClr val="C00000"/>
                </a:solidFill>
              </a:rPr>
              <a:t> Changing environment</a:t>
            </a:r>
          </a:p>
          <a:p>
            <a:pPr>
              <a:buFont typeface="Arial" pitchFamily="34" charset="0"/>
              <a:buChar char="•"/>
            </a:pPr>
            <a:r>
              <a:rPr lang="en-US" sz="2000" b="1" dirty="0" smtClean="0">
                <a:solidFill>
                  <a:srgbClr val="C00000"/>
                </a:solidFill>
              </a:rPr>
              <a:t> Tight timing</a:t>
            </a:r>
          </a:p>
          <a:p>
            <a:pPr>
              <a:buFont typeface="Arial" pitchFamily="34" charset="0"/>
              <a:buChar char="•"/>
            </a:pPr>
            <a:r>
              <a:rPr lang="en-US" sz="2000" b="1" dirty="0" smtClean="0">
                <a:solidFill>
                  <a:srgbClr val="C00000"/>
                </a:solidFill>
              </a:rPr>
              <a:t> Small frame size</a:t>
            </a:r>
          </a:p>
          <a:p>
            <a:pPr>
              <a:buFont typeface="Arial" pitchFamily="34" charset="0"/>
              <a:buChar char="•"/>
            </a:pPr>
            <a:r>
              <a:rPr lang="en-US" sz="2000" b="1" dirty="0" smtClean="0">
                <a:solidFill>
                  <a:srgbClr val="C00000"/>
                </a:solidFill>
              </a:rPr>
              <a:t> Limited bandwidth</a:t>
            </a:r>
          </a:p>
        </p:txBody>
      </p:sp>
      <p:sp>
        <p:nvSpPr>
          <p:cNvPr id="49" name="Rectangle 48"/>
          <p:cNvSpPr/>
          <p:nvPr/>
        </p:nvSpPr>
        <p:spPr>
          <a:xfrm>
            <a:off x="5334000" y="3471208"/>
            <a:ext cx="3505200" cy="1905000"/>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
        <p:nvSpPr>
          <p:cNvPr id="51" name="Bent Arrow 50"/>
          <p:cNvSpPr/>
          <p:nvPr/>
        </p:nvSpPr>
        <p:spPr>
          <a:xfrm rot="5400000">
            <a:off x="3530252" y="3301652"/>
            <a:ext cx="1702496" cy="838200"/>
          </a:xfrm>
          <a:prstGeom prst="bentArrow">
            <a:avLst>
              <a:gd name="adj1" fmla="val 36380"/>
              <a:gd name="adj2" fmla="val 25000"/>
              <a:gd name="adj3" fmla="val 25000"/>
              <a:gd name="adj4" fmla="val 42486"/>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solidFill>
                <a:schemeClr val="tx1"/>
              </a:solidFill>
            </a:endParaRPr>
          </a:p>
        </p:txBody>
      </p:sp>
      <p:sp>
        <p:nvSpPr>
          <p:cNvPr id="52" name="Right Arrow 51"/>
          <p:cNvSpPr/>
          <p:nvPr/>
        </p:nvSpPr>
        <p:spPr>
          <a:xfrm>
            <a:off x="4419600" y="4114800"/>
            <a:ext cx="914400" cy="609600"/>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
        <p:nvSpPr>
          <p:cNvPr id="53" name="Rounded Rectangle 52"/>
          <p:cNvSpPr/>
          <p:nvPr/>
        </p:nvSpPr>
        <p:spPr>
          <a:xfrm>
            <a:off x="4178474" y="4114800"/>
            <a:ext cx="228600" cy="457200"/>
          </a:xfrm>
          <a:prstGeom prst="round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1" anchor="ctr"/>
          <a:lstStyle/>
          <a:p>
            <a:pPr algn="ctr"/>
            <a:endParaRPr lang="ar-EG"/>
          </a:p>
        </p:txBody>
      </p:sp>
    </p:spTree>
  </p:cSld>
  <p:clrMapOvr>
    <a:masterClrMapping/>
  </p:clrMapOvr>
  <p:transition>
    <p:randomBar dir="ver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ounded Rectangle 29"/>
          <p:cNvSpPr/>
          <p:nvPr/>
        </p:nvSpPr>
        <p:spPr>
          <a:xfrm>
            <a:off x="1143000" y="76200"/>
            <a:ext cx="6781800" cy="838200"/>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800" b="1" dirty="0" smtClean="0">
                <a:solidFill>
                  <a:schemeClr val="tx2">
                    <a:lumMod val="50000"/>
                  </a:schemeClr>
                </a:solidFill>
              </a:rPr>
              <a:t>Proposal on wireless communications </a:t>
            </a:r>
            <a:endParaRPr lang="ar-EG" sz="2800" b="1" dirty="0">
              <a:solidFill>
                <a:schemeClr val="tx2">
                  <a:lumMod val="50000"/>
                </a:schemeClr>
              </a:solidFill>
            </a:endParaRPr>
          </a:p>
        </p:txBody>
      </p:sp>
      <p:sp>
        <p:nvSpPr>
          <p:cNvPr id="4" name="Rounded Rectangle 3"/>
          <p:cNvSpPr/>
          <p:nvPr/>
        </p:nvSpPr>
        <p:spPr>
          <a:xfrm>
            <a:off x="127348" y="1065756"/>
            <a:ext cx="3606452" cy="686844"/>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rgbClr val="C00000"/>
                </a:solidFill>
              </a:rPr>
              <a:t>No output puncturing</a:t>
            </a:r>
          </a:p>
        </p:txBody>
      </p:sp>
      <p:sp>
        <p:nvSpPr>
          <p:cNvPr id="7" name="Rounded Rectangle 6"/>
          <p:cNvSpPr/>
          <p:nvPr/>
        </p:nvSpPr>
        <p:spPr>
          <a:xfrm>
            <a:off x="127348" y="2056356"/>
            <a:ext cx="3606452" cy="686844"/>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rgbClr val="C00000"/>
                </a:solidFill>
              </a:rPr>
              <a:t>Dynamic decoding scheme</a:t>
            </a:r>
          </a:p>
        </p:txBody>
      </p:sp>
      <p:sp>
        <p:nvSpPr>
          <p:cNvPr id="9" name="Rounded Rectangle 8"/>
          <p:cNvSpPr/>
          <p:nvPr/>
        </p:nvSpPr>
        <p:spPr>
          <a:xfrm>
            <a:off x="127348" y="3046956"/>
            <a:ext cx="3606452" cy="686844"/>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rgbClr val="C00000"/>
                </a:solidFill>
              </a:rPr>
              <a:t>Multiple channel transmission</a:t>
            </a:r>
          </a:p>
        </p:txBody>
      </p:sp>
      <p:sp>
        <p:nvSpPr>
          <p:cNvPr id="10" name="Rounded Rectangle 9"/>
          <p:cNvSpPr/>
          <p:nvPr/>
        </p:nvSpPr>
        <p:spPr>
          <a:xfrm>
            <a:off x="127348" y="4037556"/>
            <a:ext cx="3606452" cy="686844"/>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rgbClr val="C00000"/>
                </a:solidFill>
              </a:rPr>
              <a:t>Make use of existing wireless protocols</a:t>
            </a:r>
          </a:p>
        </p:txBody>
      </p:sp>
      <p:sp>
        <p:nvSpPr>
          <p:cNvPr id="11" name="Rounded Rectangle 10"/>
          <p:cNvSpPr/>
          <p:nvPr/>
        </p:nvSpPr>
        <p:spPr>
          <a:xfrm>
            <a:off x="127348" y="5028156"/>
            <a:ext cx="3606452" cy="686844"/>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rgbClr val="C00000"/>
                </a:solidFill>
              </a:rPr>
              <a:t>Additional interleaving</a:t>
            </a:r>
          </a:p>
        </p:txBody>
      </p:sp>
      <p:sp>
        <p:nvSpPr>
          <p:cNvPr id="12" name="Rounded Rectangle 11"/>
          <p:cNvSpPr/>
          <p:nvPr/>
        </p:nvSpPr>
        <p:spPr>
          <a:xfrm>
            <a:off x="127348" y="6018756"/>
            <a:ext cx="3606452" cy="686844"/>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rgbClr val="C00000"/>
                </a:solidFill>
              </a:rPr>
              <a:t>Decoding with knowledge of channel characteristics</a:t>
            </a:r>
          </a:p>
        </p:txBody>
      </p:sp>
      <p:sp>
        <p:nvSpPr>
          <p:cNvPr id="13" name="TextBox 12"/>
          <p:cNvSpPr txBox="1"/>
          <p:nvPr/>
        </p:nvSpPr>
        <p:spPr>
          <a:xfrm>
            <a:off x="4038600" y="4953000"/>
            <a:ext cx="4953000" cy="923330"/>
          </a:xfrm>
          <a:prstGeom prst="rect">
            <a:avLst/>
          </a:prstGeom>
          <a:noFill/>
        </p:spPr>
        <p:txBody>
          <a:bodyPr wrap="square" rtlCol="1">
            <a:spAutoFit/>
          </a:bodyPr>
          <a:lstStyle/>
          <a:p>
            <a:r>
              <a:rPr lang="en-US" b="1" dirty="0" smtClean="0"/>
              <a:t>The narrow band signal is multiplied by a very large BW signal called the spreading signal which is pseudo noise (PN) code.</a:t>
            </a:r>
          </a:p>
        </p:txBody>
      </p:sp>
      <p:sp>
        <p:nvSpPr>
          <p:cNvPr id="14" name="Rectangle 13"/>
          <p:cNvSpPr/>
          <p:nvPr/>
        </p:nvSpPr>
        <p:spPr>
          <a:xfrm>
            <a:off x="4038600" y="4876800"/>
            <a:ext cx="4953000" cy="1828800"/>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b="1"/>
          </a:p>
        </p:txBody>
      </p:sp>
      <p:sp>
        <p:nvSpPr>
          <p:cNvPr id="81" name="TextBox 80"/>
          <p:cNvSpPr txBox="1"/>
          <p:nvPr/>
        </p:nvSpPr>
        <p:spPr>
          <a:xfrm>
            <a:off x="6096000" y="914400"/>
            <a:ext cx="1133644" cy="523220"/>
          </a:xfrm>
          <a:prstGeom prst="rect">
            <a:avLst/>
          </a:prstGeom>
          <a:noFill/>
        </p:spPr>
        <p:txBody>
          <a:bodyPr wrap="none" rtlCol="1">
            <a:spAutoFit/>
          </a:bodyPr>
          <a:lstStyle/>
          <a:p>
            <a:r>
              <a:rPr lang="en-US" sz="2800" b="1" dirty="0" smtClean="0">
                <a:solidFill>
                  <a:schemeClr val="tx2"/>
                </a:solidFill>
              </a:rPr>
              <a:t>CDMA</a:t>
            </a:r>
            <a:endParaRPr lang="ar-EG" sz="2800" b="1" dirty="0">
              <a:solidFill>
                <a:schemeClr val="tx2"/>
              </a:solidFill>
            </a:endParaRPr>
          </a:p>
        </p:txBody>
      </p:sp>
      <p:pic>
        <p:nvPicPr>
          <p:cNvPr id="31750" name="Picture 6"/>
          <p:cNvPicPr>
            <a:picLocks noChangeAspect="1" noChangeArrowheads="1"/>
          </p:cNvPicPr>
          <p:nvPr/>
        </p:nvPicPr>
        <p:blipFill>
          <a:blip r:embed="rId2"/>
          <a:srcRect/>
          <a:stretch>
            <a:fillRect/>
          </a:stretch>
        </p:blipFill>
        <p:spPr bwMode="auto">
          <a:xfrm>
            <a:off x="3810000" y="1504950"/>
            <a:ext cx="5314950" cy="2762250"/>
          </a:xfrm>
          <a:prstGeom prst="rect">
            <a:avLst/>
          </a:prstGeom>
          <a:noFill/>
          <a:ln w="9525">
            <a:noFill/>
            <a:miter lim="800000"/>
            <a:headEnd/>
            <a:tailEnd/>
          </a:ln>
          <a:effectLst/>
        </p:spPr>
      </p:pic>
      <p:pic>
        <p:nvPicPr>
          <p:cNvPr id="31751" name="Picture 7"/>
          <p:cNvPicPr>
            <a:picLocks noChangeAspect="1" noChangeArrowheads="1"/>
          </p:cNvPicPr>
          <p:nvPr/>
        </p:nvPicPr>
        <p:blipFill>
          <a:blip r:embed="rId3"/>
          <a:srcRect/>
          <a:stretch>
            <a:fillRect/>
          </a:stretch>
        </p:blipFill>
        <p:spPr bwMode="auto">
          <a:xfrm>
            <a:off x="3810000" y="1447800"/>
            <a:ext cx="5257800" cy="3200400"/>
          </a:xfrm>
          <a:prstGeom prst="rect">
            <a:avLst/>
          </a:prstGeom>
          <a:noFill/>
          <a:ln w="9525">
            <a:noFill/>
            <a:miter lim="800000"/>
            <a:headEnd/>
            <a:tailEnd/>
          </a:ln>
          <a:effectLst/>
        </p:spPr>
      </p:pic>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mph" presetSubtype="0" grpId="0" nodeType="withEffect">
                                  <p:stCondLst>
                                    <p:cond delay="0"/>
                                  </p:stCondLst>
                                  <p:childTnLst>
                                    <p:set>
                                      <p:cBhvr rctx="PPT">
                                        <p:cTn id="6" dur="indefinite"/>
                                        <p:tgtEl>
                                          <p:spTgt spid="4"/>
                                        </p:tgtEl>
                                        <p:attrNameLst>
                                          <p:attrName>style.opacity</p:attrName>
                                        </p:attrNameLst>
                                      </p:cBhvr>
                                      <p:to>
                                        <p:strVal val="0.5"/>
                                      </p:to>
                                    </p:set>
                                    <p:animEffect filter="image" prLst="opacity: 0.5">
                                      <p:cBhvr rctx="IE">
                                        <p:cTn id="7" dur="indefinite"/>
                                        <p:tgtEl>
                                          <p:spTgt spid="4"/>
                                        </p:tgtEl>
                                      </p:cBhvr>
                                    </p:animEffect>
                                  </p:childTnLst>
                                </p:cTn>
                              </p:par>
                              <p:par>
                                <p:cTn id="8" presetID="9" presetClass="emph" presetSubtype="0" grpId="0" nodeType="withEffect">
                                  <p:stCondLst>
                                    <p:cond delay="0"/>
                                  </p:stCondLst>
                                  <p:childTnLst>
                                    <p:set>
                                      <p:cBhvr rctx="PPT">
                                        <p:cTn id="9" dur="indefinite"/>
                                        <p:tgtEl>
                                          <p:spTgt spid="7"/>
                                        </p:tgtEl>
                                        <p:attrNameLst>
                                          <p:attrName>style.opacity</p:attrName>
                                        </p:attrNameLst>
                                      </p:cBhvr>
                                      <p:to>
                                        <p:strVal val="0.5"/>
                                      </p:to>
                                    </p:set>
                                    <p:animEffect filter="image" prLst="opacity: 0.5">
                                      <p:cBhvr rctx="IE">
                                        <p:cTn id="10" dur="indefinite"/>
                                        <p:tgtEl>
                                          <p:spTgt spid="7"/>
                                        </p:tgtEl>
                                      </p:cBhvr>
                                    </p:animEffect>
                                  </p:childTnLst>
                                </p:cTn>
                              </p:par>
                              <p:par>
                                <p:cTn id="11" presetID="9" presetClass="emph" presetSubtype="0" grpId="0" nodeType="withEffect">
                                  <p:stCondLst>
                                    <p:cond delay="0"/>
                                  </p:stCondLst>
                                  <p:childTnLst>
                                    <p:set>
                                      <p:cBhvr rctx="PPT">
                                        <p:cTn id="12" dur="indefinite"/>
                                        <p:tgtEl>
                                          <p:spTgt spid="9"/>
                                        </p:tgtEl>
                                        <p:attrNameLst>
                                          <p:attrName>style.opacity</p:attrName>
                                        </p:attrNameLst>
                                      </p:cBhvr>
                                      <p:to>
                                        <p:strVal val="0.5"/>
                                      </p:to>
                                    </p:set>
                                    <p:animEffect filter="image" prLst="opacity: 0.5">
                                      <p:cBhvr rctx="IE">
                                        <p:cTn id="13" dur="indefinite"/>
                                        <p:tgtEl>
                                          <p:spTgt spid="9"/>
                                        </p:tgtEl>
                                      </p:cBhvr>
                                    </p:animEffect>
                                  </p:childTnLst>
                                </p:cTn>
                              </p:par>
                              <p:par>
                                <p:cTn id="14" presetID="9" presetClass="emph" presetSubtype="0" grpId="0" nodeType="withEffect">
                                  <p:stCondLst>
                                    <p:cond delay="0"/>
                                  </p:stCondLst>
                                  <p:childTnLst>
                                    <p:set>
                                      <p:cBhvr rctx="PPT">
                                        <p:cTn id="15" dur="indefinite"/>
                                        <p:tgtEl>
                                          <p:spTgt spid="11"/>
                                        </p:tgtEl>
                                        <p:attrNameLst>
                                          <p:attrName>style.opacity</p:attrName>
                                        </p:attrNameLst>
                                      </p:cBhvr>
                                      <p:to>
                                        <p:strVal val="0.5"/>
                                      </p:to>
                                    </p:set>
                                    <p:animEffect filter="image" prLst="opacity: 0.5">
                                      <p:cBhvr rctx="IE">
                                        <p:cTn id="16" dur="indefinite"/>
                                        <p:tgtEl>
                                          <p:spTgt spid="11"/>
                                        </p:tgtEl>
                                      </p:cBhvr>
                                    </p:animEffect>
                                  </p:childTnLst>
                                </p:cTn>
                              </p:par>
                              <p:par>
                                <p:cTn id="17" presetID="9" presetClass="emph" presetSubtype="0" grpId="0" nodeType="withEffect">
                                  <p:stCondLst>
                                    <p:cond delay="0"/>
                                  </p:stCondLst>
                                  <p:childTnLst>
                                    <p:set>
                                      <p:cBhvr rctx="PPT">
                                        <p:cTn id="18" dur="indefinite"/>
                                        <p:tgtEl>
                                          <p:spTgt spid="12"/>
                                        </p:tgtEl>
                                        <p:attrNameLst>
                                          <p:attrName>style.opacity</p:attrName>
                                        </p:attrNameLst>
                                      </p:cBhvr>
                                      <p:to>
                                        <p:strVal val="0.5"/>
                                      </p:to>
                                    </p:set>
                                    <p:animEffect filter="image" prLst="opacity: 0.5">
                                      <p:cBhvr rctx="IE">
                                        <p:cTn id="19" dur="indefinite"/>
                                        <p:tgtEl>
                                          <p:spTgt spid="12"/>
                                        </p:tgtEl>
                                      </p:cBhvr>
                                    </p:animEffect>
                                  </p:childTnLst>
                                </p:cTn>
                              </p:par>
                            </p:childTnLst>
                          </p:cTn>
                        </p:par>
                      </p:childTnLst>
                    </p:cTn>
                  </p:par>
                  <p:par>
                    <p:cTn id="20" fill="hold">
                      <p:stCondLst>
                        <p:cond delay="indefinite"/>
                      </p:stCondLst>
                      <p:childTnLst>
                        <p:par>
                          <p:cTn id="21" fill="hold">
                            <p:stCondLst>
                              <p:cond delay="0"/>
                            </p:stCondLst>
                            <p:childTnLst>
                              <p:par>
                                <p:cTn id="22" presetID="23" presetClass="entr" presetSubtype="16" fill="hold" nodeType="clickEffect">
                                  <p:stCondLst>
                                    <p:cond delay="0"/>
                                  </p:stCondLst>
                                  <p:childTnLst>
                                    <p:set>
                                      <p:cBhvr>
                                        <p:cTn id="23" dur="1" fill="hold">
                                          <p:stCondLst>
                                            <p:cond delay="0"/>
                                          </p:stCondLst>
                                        </p:cTn>
                                        <p:tgtEl>
                                          <p:spTgt spid="31751"/>
                                        </p:tgtEl>
                                        <p:attrNameLst>
                                          <p:attrName>style.visibility</p:attrName>
                                        </p:attrNameLst>
                                      </p:cBhvr>
                                      <p:to>
                                        <p:strVal val="visible"/>
                                      </p:to>
                                    </p:set>
                                    <p:anim calcmode="lin" valueType="num">
                                      <p:cBhvr>
                                        <p:cTn id="24" dur="500" fill="hold"/>
                                        <p:tgtEl>
                                          <p:spTgt spid="31751"/>
                                        </p:tgtEl>
                                        <p:attrNameLst>
                                          <p:attrName>ppt_w</p:attrName>
                                        </p:attrNameLst>
                                      </p:cBhvr>
                                      <p:tavLst>
                                        <p:tav tm="0">
                                          <p:val>
                                            <p:fltVal val="0"/>
                                          </p:val>
                                        </p:tav>
                                        <p:tav tm="100000">
                                          <p:val>
                                            <p:strVal val="#ppt_w"/>
                                          </p:val>
                                        </p:tav>
                                      </p:tavLst>
                                    </p:anim>
                                    <p:anim calcmode="lin" valueType="num">
                                      <p:cBhvr>
                                        <p:cTn id="25" dur="500" fill="hold"/>
                                        <p:tgtEl>
                                          <p:spTgt spid="31751"/>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P spid="9" grpId="0" animBg="1"/>
      <p:bldP spid="11" grpId="0" animBg="1"/>
      <p:bldP spid="12"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72" name="Picture 4"/>
          <p:cNvPicPr>
            <a:picLocks noChangeAspect="1" noChangeArrowheads="1"/>
          </p:cNvPicPr>
          <p:nvPr/>
        </p:nvPicPr>
        <p:blipFill>
          <a:blip r:embed="rId3"/>
          <a:srcRect/>
          <a:stretch>
            <a:fillRect/>
          </a:stretch>
        </p:blipFill>
        <p:spPr bwMode="auto">
          <a:xfrm>
            <a:off x="4038600" y="1219200"/>
            <a:ext cx="5105400" cy="1527600"/>
          </a:xfrm>
          <a:prstGeom prst="rect">
            <a:avLst/>
          </a:prstGeom>
          <a:noFill/>
          <a:ln w="9525">
            <a:noFill/>
            <a:miter lim="800000"/>
            <a:headEnd/>
            <a:tailEnd/>
          </a:ln>
          <a:effectLst/>
        </p:spPr>
      </p:pic>
      <p:sp>
        <p:nvSpPr>
          <p:cNvPr id="30" name="Rounded Rectangle 29"/>
          <p:cNvSpPr/>
          <p:nvPr/>
        </p:nvSpPr>
        <p:spPr>
          <a:xfrm>
            <a:off x="1143000" y="76200"/>
            <a:ext cx="6781800" cy="838200"/>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800" b="1" dirty="0" smtClean="0">
                <a:solidFill>
                  <a:schemeClr val="tx2">
                    <a:lumMod val="50000"/>
                  </a:schemeClr>
                </a:solidFill>
              </a:rPr>
              <a:t>Proposal on wireless communications </a:t>
            </a:r>
            <a:endParaRPr lang="ar-EG" sz="2800" b="1" dirty="0">
              <a:solidFill>
                <a:schemeClr val="tx2">
                  <a:lumMod val="50000"/>
                </a:schemeClr>
              </a:solidFill>
            </a:endParaRPr>
          </a:p>
        </p:txBody>
      </p:sp>
      <p:sp>
        <p:nvSpPr>
          <p:cNvPr id="4" name="Rounded Rectangle 3"/>
          <p:cNvSpPr/>
          <p:nvPr/>
        </p:nvSpPr>
        <p:spPr>
          <a:xfrm>
            <a:off x="127348" y="1065756"/>
            <a:ext cx="3606452" cy="686844"/>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rgbClr val="C00000"/>
                </a:solidFill>
              </a:rPr>
              <a:t>No output puncturing</a:t>
            </a:r>
          </a:p>
        </p:txBody>
      </p:sp>
      <p:sp>
        <p:nvSpPr>
          <p:cNvPr id="7" name="Rounded Rectangle 6"/>
          <p:cNvSpPr/>
          <p:nvPr/>
        </p:nvSpPr>
        <p:spPr>
          <a:xfrm>
            <a:off x="127348" y="2056356"/>
            <a:ext cx="3606452" cy="686844"/>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rgbClr val="C00000"/>
                </a:solidFill>
              </a:rPr>
              <a:t>Dynamic decoding scheme</a:t>
            </a:r>
          </a:p>
        </p:txBody>
      </p:sp>
      <p:sp>
        <p:nvSpPr>
          <p:cNvPr id="9" name="Rounded Rectangle 8"/>
          <p:cNvSpPr/>
          <p:nvPr/>
        </p:nvSpPr>
        <p:spPr>
          <a:xfrm>
            <a:off x="127348" y="3046956"/>
            <a:ext cx="3606452" cy="686844"/>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rgbClr val="C00000"/>
                </a:solidFill>
              </a:rPr>
              <a:t>Multiple channel transmission</a:t>
            </a:r>
          </a:p>
        </p:txBody>
      </p:sp>
      <p:sp>
        <p:nvSpPr>
          <p:cNvPr id="10" name="Rounded Rectangle 9"/>
          <p:cNvSpPr/>
          <p:nvPr/>
        </p:nvSpPr>
        <p:spPr>
          <a:xfrm>
            <a:off x="127348" y="4037556"/>
            <a:ext cx="3606452" cy="686844"/>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rgbClr val="C00000"/>
                </a:solidFill>
              </a:rPr>
              <a:t>Make use of existing wireless protocols</a:t>
            </a:r>
          </a:p>
        </p:txBody>
      </p:sp>
      <p:sp>
        <p:nvSpPr>
          <p:cNvPr id="11" name="Rounded Rectangle 10"/>
          <p:cNvSpPr/>
          <p:nvPr/>
        </p:nvSpPr>
        <p:spPr>
          <a:xfrm>
            <a:off x="127348" y="5028156"/>
            <a:ext cx="3606452" cy="686844"/>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rgbClr val="C00000"/>
                </a:solidFill>
              </a:rPr>
              <a:t>Additional interleaving</a:t>
            </a:r>
          </a:p>
        </p:txBody>
      </p:sp>
      <p:sp>
        <p:nvSpPr>
          <p:cNvPr id="12" name="Rounded Rectangle 11"/>
          <p:cNvSpPr/>
          <p:nvPr/>
        </p:nvSpPr>
        <p:spPr>
          <a:xfrm>
            <a:off x="127348" y="6018756"/>
            <a:ext cx="3606452" cy="686844"/>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rgbClr val="C00000"/>
                </a:solidFill>
              </a:rPr>
              <a:t>Decoding with knowledge of channel characteristics</a:t>
            </a:r>
          </a:p>
        </p:txBody>
      </p:sp>
      <p:sp>
        <p:nvSpPr>
          <p:cNvPr id="13" name="TextBox 12"/>
          <p:cNvSpPr txBox="1"/>
          <p:nvPr/>
        </p:nvSpPr>
        <p:spPr>
          <a:xfrm>
            <a:off x="4038600" y="4953000"/>
            <a:ext cx="4953000" cy="1477328"/>
          </a:xfrm>
          <a:prstGeom prst="rect">
            <a:avLst/>
          </a:prstGeom>
          <a:noFill/>
        </p:spPr>
        <p:txBody>
          <a:bodyPr wrap="square" rtlCol="1">
            <a:spAutoFit/>
          </a:bodyPr>
          <a:lstStyle/>
          <a:p>
            <a:r>
              <a:rPr lang="en-US" b="1" dirty="0" smtClean="0"/>
              <a:t>The forward channel (from base station to mobile)</a:t>
            </a:r>
          </a:p>
          <a:p>
            <a:r>
              <a:rPr lang="en-US" b="1" dirty="0" smtClean="0">
                <a:sym typeface="Wingdings" pitchFamily="2" charset="2"/>
              </a:rPr>
              <a:t> The convolution code r=1/2  turbo code pun.</a:t>
            </a:r>
            <a:endParaRPr lang="en-US" b="1" dirty="0" smtClean="0"/>
          </a:p>
          <a:p>
            <a:r>
              <a:rPr lang="en-US" b="1" dirty="0" smtClean="0"/>
              <a:t>The reverse channel (from mobile to base station)</a:t>
            </a:r>
          </a:p>
          <a:p>
            <a:pPr>
              <a:buFont typeface="Wingdings" pitchFamily="2" charset="2"/>
              <a:buChar char="à"/>
            </a:pPr>
            <a:r>
              <a:rPr lang="en-US" b="1" dirty="0" smtClean="0">
                <a:sym typeface="Wingdings" pitchFamily="2" charset="2"/>
              </a:rPr>
              <a:t>The convolution code r=1/3  turbo no-pun.</a:t>
            </a:r>
          </a:p>
          <a:p>
            <a:pPr>
              <a:buFont typeface="Wingdings" pitchFamily="2" charset="2"/>
              <a:buChar char="à"/>
            </a:pPr>
            <a:endParaRPr lang="en-US" b="1" dirty="0" smtClean="0">
              <a:sym typeface="Wingdings" pitchFamily="2" charset="2"/>
            </a:endParaRPr>
          </a:p>
        </p:txBody>
      </p:sp>
      <p:sp>
        <p:nvSpPr>
          <p:cNvPr id="14" name="Rectangle 13"/>
          <p:cNvSpPr/>
          <p:nvPr/>
        </p:nvSpPr>
        <p:spPr>
          <a:xfrm>
            <a:off x="4038600" y="4876800"/>
            <a:ext cx="4953000" cy="1828800"/>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b="1"/>
          </a:p>
        </p:txBody>
      </p:sp>
      <p:sp>
        <p:nvSpPr>
          <p:cNvPr id="81" name="TextBox 80"/>
          <p:cNvSpPr txBox="1"/>
          <p:nvPr/>
        </p:nvSpPr>
        <p:spPr>
          <a:xfrm>
            <a:off x="6096000" y="914400"/>
            <a:ext cx="1133644" cy="523220"/>
          </a:xfrm>
          <a:prstGeom prst="rect">
            <a:avLst/>
          </a:prstGeom>
          <a:noFill/>
        </p:spPr>
        <p:txBody>
          <a:bodyPr wrap="none" rtlCol="1">
            <a:spAutoFit/>
          </a:bodyPr>
          <a:lstStyle/>
          <a:p>
            <a:r>
              <a:rPr lang="en-US" sz="2800" b="1" dirty="0" smtClean="0">
                <a:solidFill>
                  <a:schemeClr val="tx2"/>
                </a:solidFill>
              </a:rPr>
              <a:t>CDMA</a:t>
            </a:r>
            <a:endParaRPr lang="ar-EG" sz="2800" b="1" dirty="0">
              <a:solidFill>
                <a:schemeClr val="tx2"/>
              </a:solidFill>
            </a:endParaRPr>
          </a:p>
        </p:txBody>
      </p:sp>
      <p:graphicFrame>
        <p:nvGraphicFramePr>
          <p:cNvPr id="31746" name="Object 2"/>
          <p:cNvGraphicFramePr>
            <a:graphicFrameLocks noChangeAspect="1"/>
          </p:cNvGraphicFramePr>
          <p:nvPr/>
        </p:nvGraphicFramePr>
        <p:xfrm>
          <a:off x="4267200" y="1447800"/>
          <a:ext cx="766763" cy="1447800"/>
        </p:xfrm>
        <a:graphic>
          <a:graphicData uri="http://schemas.openxmlformats.org/presentationml/2006/ole">
            <p:oleObj spid="_x0000_s32770" r:id="rId4" imgW="4178300" imgH="3873500" progId="">
              <p:embed/>
            </p:oleObj>
          </a:graphicData>
        </a:graphic>
      </p:graphicFrame>
      <p:graphicFrame>
        <p:nvGraphicFramePr>
          <p:cNvPr id="31747" name="Object 3"/>
          <p:cNvGraphicFramePr>
            <a:graphicFrameLocks noChangeAspect="1"/>
          </p:cNvGraphicFramePr>
          <p:nvPr/>
        </p:nvGraphicFramePr>
        <p:xfrm>
          <a:off x="8153400" y="3810000"/>
          <a:ext cx="533400" cy="609600"/>
        </p:xfrm>
        <a:graphic>
          <a:graphicData uri="http://schemas.openxmlformats.org/presentationml/2006/ole">
            <p:oleObj spid="_x0000_s32771" r:id="rId5" imgW="3441700" imgH="4965700" progId="">
              <p:embed/>
            </p:oleObj>
          </a:graphicData>
        </a:graphic>
      </p:graphicFrame>
      <p:cxnSp>
        <p:nvCxnSpPr>
          <p:cNvPr id="16" name="Straight Arrow Connector 15"/>
          <p:cNvCxnSpPr/>
          <p:nvPr/>
        </p:nvCxnSpPr>
        <p:spPr>
          <a:xfrm>
            <a:off x="5105400" y="2286000"/>
            <a:ext cx="3048000" cy="1600200"/>
          </a:xfrm>
          <a:prstGeom prst="straightConnector1">
            <a:avLst/>
          </a:prstGeom>
          <a:ln w="38100">
            <a:solidFill>
              <a:srgbClr val="FFFF00"/>
            </a:solidFill>
            <a:tailEnd type="arrow"/>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rot="10800000">
            <a:off x="5029200" y="2590800"/>
            <a:ext cx="2971800" cy="160020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6019800" y="2667000"/>
            <a:ext cx="2819400" cy="369332"/>
          </a:xfrm>
          <a:prstGeom prst="rect">
            <a:avLst/>
          </a:prstGeom>
          <a:noFill/>
        </p:spPr>
        <p:txBody>
          <a:bodyPr wrap="square" rtlCol="1">
            <a:spAutoFit/>
          </a:bodyPr>
          <a:lstStyle/>
          <a:p>
            <a:r>
              <a:rPr lang="en-US" b="1" dirty="0" smtClean="0"/>
              <a:t>Pilot, sync, traffic, paging</a:t>
            </a:r>
            <a:endParaRPr lang="ar-EG" b="1" dirty="0"/>
          </a:p>
        </p:txBody>
      </p:sp>
      <p:sp>
        <p:nvSpPr>
          <p:cNvPr id="20" name="TextBox 19"/>
          <p:cNvSpPr txBox="1"/>
          <p:nvPr/>
        </p:nvSpPr>
        <p:spPr>
          <a:xfrm>
            <a:off x="4724400" y="3200400"/>
            <a:ext cx="2819400" cy="369332"/>
          </a:xfrm>
          <a:prstGeom prst="rect">
            <a:avLst/>
          </a:prstGeom>
          <a:noFill/>
        </p:spPr>
        <p:txBody>
          <a:bodyPr wrap="square" rtlCol="1">
            <a:spAutoFit/>
          </a:bodyPr>
          <a:lstStyle/>
          <a:p>
            <a:r>
              <a:rPr lang="en-US" b="1" dirty="0" smtClean="0"/>
              <a:t>traffic, access</a:t>
            </a:r>
            <a:endParaRPr lang="ar-EG" b="1" dirty="0"/>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mph" presetSubtype="0" grpId="0" nodeType="withEffect">
                                  <p:stCondLst>
                                    <p:cond delay="0"/>
                                  </p:stCondLst>
                                  <p:childTnLst>
                                    <p:set>
                                      <p:cBhvr rctx="PPT">
                                        <p:cTn id="6" dur="indefinite"/>
                                        <p:tgtEl>
                                          <p:spTgt spid="4"/>
                                        </p:tgtEl>
                                        <p:attrNameLst>
                                          <p:attrName>style.opacity</p:attrName>
                                        </p:attrNameLst>
                                      </p:cBhvr>
                                      <p:to>
                                        <p:strVal val="0.5"/>
                                      </p:to>
                                    </p:set>
                                    <p:animEffect filter="image" prLst="opacity: 0.5">
                                      <p:cBhvr rctx="IE">
                                        <p:cTn id="7" dur="indefinite"/>
                                        <p:tgtEl>
                                          <p:spTgt spid="4"/>
                                        </p:tgtEl>
                                      </p:cBhvr>
                                    </p:animEffect>
                                  </p:childTnLst>
                                </p:cTn>
                              </p:par>
                              <p:par>
                                <p:cTn id="8" presetID="9" presetClass="emph" presetSubtype="0" grpId="0" nodeType="withEffect">
                                  <p:stCondLst>
                                    <p:cond delay="0"/>
                                  </p:stCondLst>
                                  <p:childTnLst>
                                    <p:set>
                                      <p:cBhvr rctx="PPT">
                                        <p:cTn id="9" dur="indefinite"/>
                                        <p:tgtEl>
                                          <p:spTgt spid="7"/>
                                        </p:tgtEl>
                                        <p:attrNameLst>
                                          <p:attrName>style.opacity</p:attrName>
                                        </p:attrNameLst>
                                      </p:cBhvr>
                                      <p:to>
                                        <p:strVal val="0.5"/>
                                      </p:to>
                                    </p:set>
                                    <p:animEffect filter="image" prLst="opacity: 0.5">
                                      <p:cBhvr rctx="IE">
                                        <p:cTn id="10" dur="indefinite"/>
                                        <p:tgtEl>
                                          <p:spTgt spid="7"/>
                                        </p:tgtEl>
                                      </p:cBhvr>
                                    </p:animEffect>
                                  </p:childTnLst>
                                </p:cTn>
                              </p:par>
                              <p:par>
                                <p:cTn id="11" presetID="9" presetClass="emph" presetSubtype="0" grpId="0" nodeType="withEffect">
                                  <p:stCondLst>
                                    <p:cond delay="0"/>
                                  </p:stCondLst>
                                  <p:childTnLst>
                                    <p:set>
                                      <p:cBhvr rctx="PPT">
                                        <p:cTn id="12" dur="indefinite"/>
                                        <p:tgtEl>
                                          <p:spTgt spid="9"/>
                                        </p:tgtEl>
                                        <p:attrNameLst>
                                          <p:attrName>style.opacity</p:attrName>
                                        </p:attrNameLst>
                                      </p:cBhvr>
                                      <p:to>
                                        <p:strVal val="0.5"/>
                                      </p:to>
                                    </p:set>
                                    <p:animEffect filter="image" prLst="opacity: 0.5">
                                      <p:cBhvr rctx="IE">
                                        <p:cTn id="13" dur="indefinite"/>
                                        <p:tgtEl>
                                          <p:spTgt spid="9"/>
                                        </p:tgtEl>
                                      </p:cBhvr>
                                    </p:animEffect>
                                  </p:childTnLst>
                                </p:cTn>
                              </p:par>
                              <p:par>
                                <p:cTn id="14" presetID="9" presetClass="emph" presetSubtype="0" grpId="0" nodeType="withEffect">
                                  <p:stCondLst>
                                    <p:cond delay="0"/>
                                  </p:stCondLst>
                                  <p:childTnLst>
                                    <p:set>
                                      <p:cBhvr rctx="PPT">
                                        <p:cTn id="15" dur="indefinite"/>
                                        <p:tgtEl>
                                          <p:spTgt spid="11"/>
                                        </p:tgtEl>
                                        <p:attrNameLst>
                                          <p:attrName>style.opacity</p:attrName>
                                        </p:attrNameLst>
                                      </p:cBhvr>
                                      <p:to>
                                        <p:strVal val="0.5"/>
                                      </p:to>
                                    </p:set>
                                    <p:animEffect filter="image" prLst="opacity: 0.5">
                                      <p:cBhvr rctx="IE">
                                        <p:cTn id="16" dur="indefinite"/>
                                        <p:tgtEl>
                                          <p:spTgt spid="11"/>
                                        </p:tgtEl>
                                      </p:cBhvr>
                                    </p:animEffect>
                                  </p:childTnLst>
                                </p:cTn>
                              </p:par>
                              <p:par>
                                <p:cTn id="17" presetID="9" presetClass="emph" presetSubtype="0" grpId="0" nodeType="withEffect">
                                  <p:stCondLst>
                                    <p:cond delay="0"/>
                                  </p:stCondLst>
                                  <p:childTnLst>
                                    <p:set>
                                      <p:cBhvr rctx="PPT">
                                        <p:cTn id="18" dur="indefinite"/>
                                        <p:tgtEl>
                                          <p:spTgt spid="12"/>
                                        </p:tgtEl>
                                        <p:attrNameLst>
                                          <p:attrName>style.opacity</p:attrName>
                                        </p:attrNameLst>
                                      </p:cBhvr>
                                      <p:to>
                                        <p:strVal val="0.5"/>
                                      </p:to>
                                    </p:set>
                                    <p:animEffect filter="image" prLst="opacity: 0.5">
                                      <p:cBhvr rctx="IE">
                                        <p:cTn id="19" dur="indefinite"/>
                                        <p:tgtEl>
                                          <p:spTgt spid="12"/>
                                        </p:tgtEl>
                                      </p:cBhvr>
                                    </p:animEffect>
                                  </p:childTnLst>
                                </p:cTn>
                              </p:par>
                            </p:childTnLst>
                          </p:cTn>
                        </p:par>
                      </p:childTnLst>
                    </p:cTn>
                  </p:par>
                  <p:par>
                    <p:cTn id="20" fill="hold">
                      <p:stCondLst>
                        <p:cond delay="indefinite"/>
                      </p:stCondLst>
                      <p:childTnLst>
                        <p:par>
                          <p:cTn id="21" fill="hold">
                            <p:stCondLst>
                              <p:cond delay="0"/>
                            </p:stCondLst>
                            <p:childTnLst>
                              <p:par>
                                <p:cTn id="22" presetID="9" presetClass="entr" presetSubtype="0" fill="hold" nodeType="clickEffect">
                                  <p:stCondLst>
                                    <p:cond delay="0"/>
                                  </p:stCondLst>
                                  <p:childTnLst>
                                    <p:set>
                                      <p:cBhvr>
                                        <p:cTn id="23" dur="1" fill="hold">
                                          <p:stCondLst>
                                            <p:cond delay="0"/>
                                          </p:stCondLst>
                                        </p:cTn>
                                        <p:tgtEl>
                                          <p:spTgt spid="32772"/>
                                        </p:tgtEl>
                                        <p:attrNameLst>
                                          <p:attrName>style.visibility</p:attrName>
                                        </p:attrNameLst>
                                      </p:cBhvr>
                                      <p:to>
                                        <p:strVal val="visible"/>
                                      </p:to>
                                    </p:set>
                                    <p:animEffect transition="in" filter="dissolve">
                                      <p:cBhvr>
                                        <p:cTn id="24" dur="500"/>
                                        <p:tgtEl>
                                          <p:spTgt spid="3277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P spid="9" grpId="0" animBg="1"/>
      <p:bldP spid="11" grpId="0" animBg="1"/>
      <p:bldP spid="12"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ounded Rectangle 29"/>
          <p:cNvSpPr/>
          <p:nvPr/>
        </p:nvSpPr>
        <p:spPr>
          <a:xfrm>
            <a:off x="1143000" y="76200"/>
            <a:ext cx="6781800" cy="838200"/>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800" b="1" dirty="0" smtClean="0">
                <a:solidFill>
                  <a:schemeClr val="tx2">
                    <a:lumMod val="50000"/>
                  </a:schemeClr>
                </a:solidFill>
              </a:rPr>
              <a:t>Proposal on wireless communications </a:t>
            </a:r>
            <a:endParaRPr lang="ar-EG" sz="2800" b="1" dirty="0">
              <a:solidFill>
                <a:schemeClr val="tx2">
                  <a:lumMod val="50000"/>
                </a:schemeClr>
              </a:solidFill>
            </a:endParaRPr>
          </a:p>
        </p:txBody>
      </p:sp>
      <p:sp>
        <p:nvSpPr>
          <p:cNvPr id="4" name="Rounded Rectangle 3"/>
          <p:cNvSpPr/>
          <p:nvPr/>
        </p:nvSpPr>
        <p:spPr>
          <a:xfrm>
            <a:off x="127348" y="1065756"/>
            <a:ext cx="3606452" cy="686844"/>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rgbClr val="C00000"/>
                </a:solidFill>
              </a:rPr>
              <a:t>No output puncturing</a:t>
            </a:r>
          </a:p>
        </p:txBody>
      </p:sp>
      <p:sp>
        <p:nvSpPr>
          <p:cNvPr id="7" name="Rounded Rectangle 6"/>
          <p:cNvSpPr/>
          <p:nvPr/>
        </p:nvSpPr>
        <p:spPr>
          <a:xfrm>
            <a:off x="127348" y="2056356"/>
            <a:ext cx="3606452" cy="686844"/>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rgbClr val="C00000"/>
                </a:solidFill>
              </a:rPr>
              <a:t>Dynamic decoding scheme</a:t>
            </a:r>
          </a:p>
        </p:txBody>
      </p:sp>
      <p:sp>
        <p:nvSpPr>
          <p:cNvPr id="9" name="Rounded Rectangle 8"/>
          <p:cNvSpPr/>
          <p:nvPr/>
        </p:nvSpPr>
        <p:spPr>
          <a:xfrm>
            <a:off x="127348" y="3046956"/>
            <a:ext cx="3606452" cy="686844"/>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rgbClr val="C00000"/>
                </a:solidFill>
              </a:rPr>
              <a:t>Multiple channel transmission</a:t>
            </a:r>
          </a:p>
        </p:txBody>
      </p:sp>
      <p:sp>
        <p:nvSpPr>
          <p:cNvPr id="10" name="Rounded Rectangle 9"/>
          <p:cNvSpPr/>
          <p:nvPr/>
        </p:nvSpPr>
        <p:spPr>
          <a:xfrm>
            <a:off x="127348" y="4037556"/>
            <a:ext cx="3606452" cy="686844"/>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rgbClr val="C00000"/>
                </a:solidFill>
              </a:rPr>
              <a:t>Make use of existing wireless protocols</a:t>
            </a:r>
          </a:p>
        </p:txBody>
      </p:sp>
      <p:sp>
        <p:nvSpPr>
          <p:cNvPr id="11" name="Rounded Rectangle 10"/>
          <p:cNvSpPr/>
          <p:nvPr/>
        </p:nvSpPr>
        <p:spPr>
          <a:xfrm>
            <a:off x="127348" y="5028156"/>
            <a:ext cx="3606452" cy="686844"/>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rgbClr val="C00000"/>
                </a:solidFill>
              </a:rPr>
              <a:t>Additional interleaving</a:t>
            </a:r>
          </a:p>
        </p:txBody>
      </p:sp>
      <p:sp>
        <p:nvSpPr>
          <p:cNvPr id="12" name="Rounded Rectangle 11"/>
          <p:cNvSpPr/>
          <p:nvPr/>
        </p:nvSpPr>
        <p:spPr>
          <a:xfrm>
            <a:off x="127348" y="6018756"/>
            <a:ext cx="3606452" cy="686844"/>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rgbClr val="C00000"/>
                </a:solidFill>
              </a:rPr>
              <a:t>Decoding with knowledge of channel characteristics</a:t>
            </a:r>
          </a:p>
        </p:txBody>
      </p:sp>
      <p:sp>
        <p:nvSpPr>
          <p:cNvPr id="13" name="TextBox 12"/>
          <p:cNvSpPr txBox="1"/>
          <p:nvPr/>
        </p:nvSpPr>
        <p:spPr>
          <a:xfrm>
            <a:off x="4038600" y="4953000"/>
            <a:ext cx="4953000" cy="646331"/>
          </a:xfrm>
          <a:prstGeom prst="rect">
            <a:avLst/>
          </a:prstGeom>
          <a:noFill/>
        </p:spPr>
        <p:txBody>
          <a:bodyPr wrap="square" rtlCol="1">
            <a:spAutoFit/>
          </a:bodyPr>
          <a:lstStyle/>
          <a:p>
            <a:r>
              <a:rPr lang="en-US" b="1" dirty="0" smtClean="0"/>
              <a:t>Adding extra </a:t>
            </a:r>
            <a:r>
              <a:rPr lang="en-US" b="1" dirty="0" err="1" smtClean="0"/>
              <a:t>interleaver</a:t>
            </a:r>
            <a:r>
              <a:rPr lang="en-US" b="1" dirty="0" smtClean="0"/>
              <a:t> after MUX </a:t>
            </a:r>
            <a:r>
              <a:rPr lang="en-US" b="1" dirty="0" smtClean="0">
                <a:sym typeface="Wingdings" pitchFamily="2" charset="2"/>
              </a:rPr>
              <a:t> correlation between adjacent transmitted bits ↓   BER ↓ </a:t>
            </a:r>
          </a:p>
        </p:txBody>
      </p:sp>
      <p:sp>
        <p:nvSpPr>
          <p:cNvPr id="14" name="Rectangle 13"/>
          <p:cNvSpPr/>
          <p:nvPr/>
        </p:nvSpPr>
        <p:spPr>
          <a:xfrm>
            <a:off x="4038600" y="4876800"/>
            <a:ext cx="4953000" cy="1828800"/>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b="1"/>
          </a:p>
        </p:txBody>
      </p:sp>
      <p:pic>
        <p:nvPicPr>
          <p:cNvPr id="36868" name="Picture 4"/>
          <p:cNvPicPr>
            <a:picLocks noChangeAspect="1" noChangeArrowheads="1"/>
          </p:cNvPicPr>
          <p:nvPr/>
        </p:nvPicPr>
        <p:blipFill>
          <a:blip r:embed="rId2"/>
          <a:srcRect/>
          <a:stretch>
            <a:fillRect/>
          </a:stretch>
        </p:blipFill>
        <p:spPr bwMode="auto">
          <a:xfrm>
            <a:off x="3810000" y="1171575"/>
            <a:ext cx="5334000" cy="3552825"/>
          </a:xfrm>
          <a:prstGeom prst="rect">
            <a:avLst/>
          </a:prstGeom>
          <a:noFill/>
          <a:ln w="9525">
            <a:noFill/>
            <a:miter lim="800000"/>
            <a:headEnd/>
            <a:tailEnd/>
          </a:ln>
          <a:effectLst/>
        </p:spPr>
      </p:pic>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mph" presetSubtype="0" grpId="0" nodeType="withEffect">
                                  <p:stCondLst>
                                    <p:cond delay="0"/>
                                  </p:stCondLst>
                                  <p:childTnLst>
                                    <p:set>
                                      <p:cBhvr rctx="PPT">
                                        <p:cTn id="6" dur="indefinite"/>
                                        <p:tgtEl>
                                          <p:spTgt spid="4"/>
                                        </p:tgtEl>
                                        <p:attrNameLst>
                                          <p:attrName>style.opacity</p:attrName>
                                        </p:attrNameLst>
                                      </p:cBhvr>
                                      <p:to>
                                        <p:strVal val="0.5"/>
                                      </p:to>
                                    </p:set>
                                    <p:animEffect filter="image" prLst="opacity: 0.5">
                                      <p:cBhvr rctx="IE">
                                        <p:cTn id="7" dur="indefinite"/>
                                        <p:tgtEl>
                                          <p:spTgt spid="4"/>
                                        </p:tgtEl>
                                      </p:cBhvr>
                                    </p:animEffect>
                                  </p:childTnLst>
                                </p:cTn>
                              </p:par>
                              <p:par>
                                <p:cTn id="8" presetID="9" presetClass="emph" presetSubtype="0" grpId="0" nodeType="withEffect">
                                  <p:stCondLst>
                                    <p:cond delay="0"/>
                                  </p:stCondLst>
                                  <p:childTnLst>
                                    <p:set>
                                      <p:cBhvr rctx="PPT">
                                        <p:cTn id="9" dur="indefinite"/>
                                        <p:tgtEl>
                                          <p:spTgt spid="7"/>
                                        </p:tgtEl>
                                        <p:attrNameLst>
                                          <p:attrName>style.opacity</p:attrName>
                                        </p:attrNameLst>
                                      </p:cBhvr>
                                      <p:to>
                                        <p:strVal val="0.5"/>
                                      </p:to>
                                    </p:set>
                                    <p:animEffect filter="image" prLst="opacity: 0.5">
                                      <p:cBhvr rctx="IE">
                                        <p:cTn id="10" dur="indefinite"/>
                                        <p:tgtEl>
                                          <p:spTgt spid="7"/>
                                        </p:tgtEl>
                                      </p:cBhvr>
                                    </p:animEffect>
                                  </p:childTnLst>
                                </p:cTn>
                              </p:par>
                              <p:par>
                                <p:cTn id="11" presetID="9" presetClass="emph" presetSubtype="0" grpId="0" nodeType="withEffect">
                                  <p:stCondLst>
                                    <p:cond delay="0"/>
                                  </p:stCondLst>
                                  <p:childTnLst>
                                    <p:set>
                                      <p:cBhvr rctx="PPT">
                                        <p:cTn id="12" dur="indefinite"/>
                                        <p:tgtEl>
                                          <p:spTgt spid="9"/>
                                        </p:tgtEl>
                                        <p:attrNameLst>
                                          <p:attrName>style.opacity</p:attrName>
                                        </p:attrNameLst>
                                      </p:cBhvr>
                                      <p:to>
                                        <p:strVal val="0.5"/>
                                      </p:to>
                                    </p:set>
                                    <p:animEffect filter="image" prLst="opacity: 0.5">
                                      <p:cBhvr rctx="IE">
                                        <p:cTn id="13" dur="indefinite"/>
                                        <p:tgtEl>
                                          <p:spTgt spid="9"/>
                                        </p:tgtEl>
                                      </p:cBhvr>
                                    </p:animEffect>
                                  </p:childTnLst>
                                </p:cTn>
                              </p:par>
                              <p:par>
                                <p:cTn id="14" presetID="9" presetClass="emph" presetSubtype="0" nodeType="withEffect">
                                  <p:stCondLst>
                                    <p:cond delay="0"/>
                                  </p:stCondLst>
                                  <p:childTnLst>
                                    <p:set>
                                      <p:cBhvr rctx="PPT">
                                        <p:cTn id="15" dur="indefinite"/>
                                        <p:tgtEl>
                                          <p:spTgt spid="10"/>
                                        </p:tgtEl>
                                        <p:attrNameLst>
                                          <p:attrName>style.opacity</p:attrName>
                                        </p:attrNameLst>
                                      </p:cBhvr>
                                      <p:to>
                                        <p:strVal val="0.5"/>
                                      </p:to>
                                    </p:set>
                                    <p:animEffect filter="image" prLst="opacity: 0.5">
                                      <p:cBhvr rctx="IE">
                                        <p:cTn id="16" dur="indefinite"/>
                                        <p:tgtEl>
                                          <p:spTgt spid="10"/>
                                        </p:tgtEl>
                                      </p:cBhvr>
                                    </p:animEffect>
                                  </p:childTnLst>
                                </p:cTn>
                              </p:par>
                              <p:par>
                                <p:cTn id="17" presetID="9" presetClass="emph" presetSubtype="0" nodeType="withEffect">
                                  <p:stCondLst>
                                    <p:cond delay="0"/>
                                  </p:stCondLst>
                                  <p:childTnLst>
                                    <p:set>
                                      <p:cBhvr rctx="PPT">
                                        <p:cTn id="18" dur="indefinite"/>
                                        <p:tgtEl>
                                          <p:spTgt spid="12"/>
                                        </p:tgtEl>
                                        <p:attrNameLst>
                                          <p:attrName>style.opacity</p:attrName>
                                        </p:attrNameLst>
                                      </p:cBhvr>
                                      <p:to>
                                        <p:strVal val="0.5"/>
                                      </p:to>
                                    </p:set>
                                    <p:animEffect filter="image" prLst="opacity: 0.5">
                                      <p:cBhvr rctx="IE">
                                        <p:cTn id="19" dur="indefinite"/>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P spid="9"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ounded Rectangle 29"/>
          <p:cNvSpPr/>
          <p:nvPr/>
        </p:nvSpPr>
        <p:spPr>
          <a:xfrm>
            <a:off x="1143000" y="76200"/>
            <a:ext cx="6781800" cy="838200"/>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800" b="1" dirty="0" smtClean="0">
                <a:solidFill>
                  <a:schemeClr val="tx2">
                    <a:lumMod val="50000"/>
                  </a:schemeClr>
                </a:solidFill>
              </a:rPr>
              <a:t>Proposal on wireless communications </a:t>
            </a:r>
            <a:endParaRPr lang="ar-EG" sz="2800" b="1" dirty="0">
              <a:solidFill>
                <a:schemeClr val="tx2">
                  <a:lumMod val="50000"/>
                </a:schemeClr>
              </a:solidFill>
            </a:endParaRPr>
          </a:p>
        </p:txBody>
      </p:sp>
      <p:sp>
        <p:nvSpPr>
          <p:cNvPr id="4" name="Rounded Rectangle 3"/>
          <p:cNvSpPr/>
          <p:nvPr/>
        </p:nvSpPr>
        <p:spPr>
          <a:xfrm>
            <a:off x="127348" y="1065756"/>
            <a:ext cx="3606452" cy="686844"/>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rgbClr val="C00000"/>
                </a:solidFill>
              </a:rPr>
              <a:t>No output puncturing</a:t>
            </a:r>
          </a:p>
        </p:txBody>
      </p:sp>
      <p:sp>
        <p:nvSpPr>
          <p:cNvPr id="7" name="Rounded Rectangle 6"/>
          <p:cNvSpPr/>
          <p:nvPr/>
        </p:nvSpPr>
        <p:spPr>
          <a:xfrm>
            <a:off x="127348" y="2056356"/>
            <a:ext cx="3606452" cy="686844"/>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rgbClr val="C00000"/>
                </a:solidFill>
              </a:rPr>
              <a:t>Dynamic decoding scheme</a:t>
            </a:r>
          </a:p>
        </p:txBody>
      </p:sp>
      <p:sp>
        <p:nvSpPr>
          <p:cNvPr id="9" name="Rounded Rectangle 8"/>
          <p:cNvSpPr/>
          <p:nvPr/>
        </p:nvSpPr>
        <p:spPr>
          <a:xfrm>
            <a:off x="127348" y="3046956"/>
            <a:ext cx="3606452" cy="686844"/>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rgbClr val="C00000"/>
                </a:solidFill>
              </a:rPr>
              <a:t>Multiple channel transmission</a:t>
            </a:r>
          </a:p>
        </p:txBody>
      </p:sp>
      <p:sp>
        <p:nvSpPr>
          <p:cNvPr id="10" name="Rounded Rectangle 9"/>
          <p:cNvSpPr/>
          <p:nvPr/>
        </p:nvSpPr>
        <p:spPr>
          <a:xfrm>
            <a:off x="127348" y="4037556"/>
            <a:ext cx="3606452" cy="686844"/>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rgbClr val="C00000"/>
                </a:solidFill>
              </a:rPr>
              <a:t>Make use of existing wireless protocols</a:t>
            </a:r>
          </a:p>
        </p:txBody>
      </p:sp>
      <p:sp>
        <p:nvSpPr>
          <p:cNvPr id="11" name="Rounded Rectangle 10"/>
          <p:cNvSpPr/>
          <p:nvPr/>
        </p:nvSpPr>
        <p:spPr>
          <a:xfrm>
            <a:off x="127348" y="5028156"/>
            <a:ext cx="3606452" cy="686844"/>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rgbClr val="C00000"/>
                </a:solidFill>
              </a:rPr>
              <a:t>Additional interleaving</a:t>
            </a:r>
          </a:p>
        </p:txBody>
      </p:sp>
      <p:sp>
        <p:nvSpPr>
          <p:cNvPr id="12" name="Rounded Rectangle 11"/>
          <p:cNvSpPr/>
          <p:nvPr/>
        </p:nvSpPr>
        <p:spPr>
          <a:xfrm>
            <a:off x="127348" y="6018756"/>
            <a:ext cx="3606452" cy="686844"/>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rgbClr val="C00000"/>
                </a:solidFill>
              </a:rPr>
              <a:t>Decoding with knowledge of channel characteristics</a:t>
            </a:r>
          </a:p>
        </p:txBody>
      </p:sp>
      <p:sp>
        <p:nvSpPr>
          <p:cNvPr id="13" name="TextBox 12"/>
          <p:cNvSpPr txBox="1"/>
          <p:nvPr/>
        </p:nvSpPr>
        <p:spPr>
          <a:xfrm>
            <a:off x="4038600" y="4953000"/>
            <a:ext cx="5105400" cy="1754326"/>
          </a:xfrm>
          <a:prstGeom prst="rect">
            <a:avLst/>
          </a:prstGeom>
          <a:noFill/>
        </p:spPr>
        <p:txBody>
          <a:bodyPr wrap="square" rtlCol="1">
            <a:spAutoFit/>
          </a:bodyPr>
          <a:lstStyle/>
          <a:p>
            <a:r>
              <a:rPr lang="en-US" b="1" dirty="0" smtClean="0"/>
              <a:t>Knowledge of channel fading factor can do better encoding and improve the accuracy. </a:t>
            </a:r>
          </a:p>
          <a:p>
            <a:endParaRPr lang="en-US" b="1" dirty="0" smtClean="0">
              <a:sym typeface="Wingdings" pitchFamily="2" charset="2"/>
            </a:endParaRPr>
          </a:p>
          <a:p>
            <a:r>
              <a:rPr lang="en-US" b="1" dirty="0" smtClean="0">
                <a:sym typeface="Wingdings" pitchFamily="2" charset="2"/>
              </a:rPr>
              <a:t>1- </a:t>
            </a:r>
            <a:r>
              <a:rPr lang="en-US" b="1" dirty="0" smtClean="0">
                <a:solidFill>
                  <a:srgbClr val="FF0000"/>
                </a:solidFill>
                <a:sym typeface="Wingdings" pitchFamily="2" charset="2"/>
              </a:rPr>
              <a:t>channel char</a:t>
            </a:r>
            <a:r>
              <a:rPr lang="en-US" b="1" dirty="0" smtClean="0">
                <a:sym typeface="Wingdings" pitchFamily="2" charset="2"/>
              </a:rPr>
              <a:t>.  BER for each </a:t>
            </a:r>
            <a:r>
              <a:rPr lang="en-US" b="1" dirty="0" err="1" smtClean="0">
                <a:sym typeface="Wingdings" pitchFamily="2" charset="2"/>
              </a:rPr>
              <a:t>ch</a:t>
            </a:r>
            <a:r>
              <a:rPr lang="en-US" b="1" dirty="0" smtClean="0">
                <a:sym typeface="Wingdings" pitchFamily="2" charset="2"/>
              </a:rPr>
              <a:t>.  noise level</a:t>
            </a:r>
          </a:p>
          <a:p>
            <a:r>
              <a:rPr lang="en-US" b="1" dirty="0" smtClean="0">
                <a:sym typeface="Wingdings" pitchFamily="2" charset="2"/>
              </a:rPr>
              <a:t>2- </a:t>
            </a:r>
            <a:r>
              <a:rPr lang="en-US" b="1" dirty="0" smtClean="0">
                <a:solidFill>
                  <a:srgbClr val="FF0000"/>
                </a:solidFill>
                <a:sym typeface="Wingdings" pitchFamily="2" charset="2"/>
              </a:rPr>
              <a:t>multichannel </a:t>
            </a:r>
            <a:r>
              <a:rPr lang="en-US" b="1" dirty="0" err="1" smtClean="0">
                <a:solidFill>
                  <a:srgbClr val="FF0000"/>
                </a:solidFill>
                <a:sym typeface="Wingdings" pitchFamily="2" charset="2"/>
              </a:rPr>
              <a:t>tx</a:t>
            </a:r>
            <a:r>
              <a:rPr lang="en-US" b="1" dirty="0" smtClean="0">
                <a:sym typeface="Wingdings" pitchFamily="2" charset="2"/>
              </a:rPr>
              <a:t>.  correlation, deterioration ↓</a:t>
            </a:r>
          </a:p>
          <a:p>
            <a:r>
              <a:rPr lang="en-US" b="1" dirty="0" smtClean="0">
                <a:sym typeface="Wingdings" pitchFamily="2" charset="2"/>
              </a:rPr>
              <a:t>3- </a:t>
            </a:r>
            <a:r>
              <a:rPr lang="en-US" b="1" dirty="0" smtClean="0">
                <a:solidFill>
                  <a:srgbClr val="FF0000"/>
                </a:solidFill>
                <a:sym typeface="Wingdings" pitchFamily="2" charset="2"/>
              </a:rPr>
              <a:t>weighted </a:t>
            </a:r>
            <a:r>
              <a:rPr lang="en-US" b="1" smtClean="0">
                <a:solidFill>
                  <a:srgbClr val="FF0000"/>
                </a:solidFill>
                <a:sym typeface="Wingdings" pitchFamily="2" charset="2"/>
              </a:rPr>
              <a:t>turbo decoding</a:t>
            </a:r>
            <a:endParaRPr lang="en-US" b="1" dirty="0" smtClean="0">
              <a:solidFill>
                <a:srgbClr val="FF0000"/>
              </a:solidFill>
              <a:sym typeface="Wingdings" pitchFamily="2" charset="2"/>
            </a:endParaRPr>
          </a:p>
        </p:txBody>
      </p:sp>
      <p:sp>
        <p:nvSpPr>
          <p:cNvPr id="14" name="Rectangle 13"/>
          <p:cNvSpPr/>
          <p:nvPr/>
        </p:nvSpPr>
        <p:spPr>
          <a:xfrm>
            <a:off x="4038600" y="4876800"/>
            <a:ext cx="4953000" cy="1828800"/>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b="1"/>
          </a:p>
        </p:txBody>
      </p:sp>
      <p:sp>
        <p:nvSpPr>
          <p:cNvPr id="15" name="Rectangle 14"/>
          <p:cNvSpPr/>
          <p:nvPr/>
        </p:nvSpPr>
        <p:spPr>
          <a:xfrm>
            <a:off x="4127326" y="2590800"/>
            <a:ext cx="762000" cy="7620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b="1" dirty="0" smtClean="0">
                <a:solidFill>
                  <a:schemeClr val="tx1"/>
                </a:solidFill>
              </a:rPr>
              <a:t>Turbo</a:t>
            </a:r>
          </a:p>
          <a:p>
            <a:pPr algn="ctr"/>
            <a:r>
              <a:rPr lang="en-US" b="1" dirty="0" smtClean="0">
                <a:solidFill>
                  <a:schemeClr val="tx1"/>
                </a:solidFill>
              </a:rPr>
              <a:t>Enc.</a:t>
            </a:r>
            <a:endParaRPr lang="ar-EG" b="1" dirty="0">
              <a:solidFill>
                <a:schemeClr val="tx1"/>
              </a:solidFill>
            </a:endParaRPr>
          </a:p>
        </p:txBody>
      </p:sp>
      <p:sp>
        <p:nvSpPr>
          <p:cNvPr id="16" name="Rectangle 15"/>
          <p:cNvSpPr/>
          <p:nvPr/>
        </p:nvSpPr>
        <p:spPr>
          <a:xfrm>
            <a:off x="8241082" y="2590800"/>
            <a:ext cx="762000" cy="7620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b="1" dirty="0" smtClean="0">
                <a:solidFill>
                  <a:schemeClr val="tx1"/>
                </a:solidFill>
              </a:rPr>
              <a:t>Turbo</a:t>
            </a:r>
          </a:p>
          <a:p>
            <a:pPr algn="ctr"/>
            <a:r>
              <a:rPr lang="en-US" b="1" dirty="0" smtClean="0">
                <a:solidFill>
                  <a:schemeClr val="tx1"/>
                </a:solidFill>
              </a:rPr>
              <a:t>Dec.</a:t>
            </a:r>
            <a:endParaRPr lang="ar-EG" b="1" dirty="0">
              <a:solidFill>
                <a:schemeClr val="tx1"/>
              </a:solidFill>
            </a:endParaRPr>
          </a:p>
        </p:txBody>
      </p:sp>
      <p:sp>
        <p:nvSpPr>
          <p:cNvPr id="17" name="Rounded Rectangle 16"/>
          <p:cNvSpPr/>
          <p:nvPr/>
        </p:nvSpPr>
        <p:spPr>
          <a:xfrm>
            <a:off x="6032326" y="2590800"/>
            <a:ext cx="1066800" cy="152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b="1" dirty="0" smtClean="0"/>
              <a:t>channel</a:t>
            </a:r>
            <a:endParaRPr lang="ar-EG" b="1" dirty="0"/>
          </a:p>
        </p:txBody>
      </p:sp>
      <p:cxnSp>
        <p:nvCxnSpPr>
          <p:cNvPr id="18" name="Straight Arrow Connector 17"/>
          <p:cNvCxnSpPr/>
          <p:nvPr/>
        </p:nvCxnSpPr>
        <p:spPr>
          <a:xfrm>
            <a:off x="4876800" y="2692052"/>
            <a:ext cx="1143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9" name="Rounded Rectangle 18"/>
          <p:cNvSpPr/>
          <p:nvPr/>
        </p:nvSpPr>
        <p:spPr>
          <a:xfrm>
            <a:off x="6032326" y="2895600"/>
            <a:ext cx="1066800" cy="152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b="1" dirty="0" smtClean="0"/>
              <a:t>channel</a:t>
            </a:r>
            <a:endParaRPr lang="ar-EG" b="1" dirty="0"/>
          </a:p>
        </p:txBody>
      </p:sp>
      <p:sp>
        <p:nvSpPr>
          <p:cNvPr id="20" name="Rounded Rectangle 19"/>
          <p:cNvSpPr/>
          <p:nvPr/>
        </p:nvSpPr>
        <p:spPr>
          <a:xfrm>
            <a:off x="6032326" y="3200400"/>
            <a:ext cx="1066800" cy="1524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b="1" dirty="0" smtClean="0"/>
              <a:t>channel</a:t>
            </a:r>
            <a:endParaRPr lang="ar-EG" b="1" dirty="0"/>
          </a:p>
        </p:txBody>
      </p:sp>
      <p:cxnSp>
        <p:nvCxnSpPr>
          <p:cNvPr id="21" name="Straight Arrow Connector 20"/>
          <p:cNvCxnSpPr/>
          <p:nvPr/>
        </p:nvCxnSpPr>
        <p:spPr>
          <a:xfrm>
            <a:off x="7086600" y="2692052"/>
            <a:ext cx="1143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a:off x="4876800" y="2995264"/>
            <a:ext cx="1143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a:off x="4876800" y="3237434"/>
            <a:ext cx="1143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a:off x="7099126" y="2957686"/>
            <a:ext cx="1143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a:off x="7111652" y="3275012"/>
            <a:ext cx="1143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mph" presetSubtype="0" grpId="0" nodeType="withEffect">
                                  <p:stCondLst>
                                    <p:cond delay="0"/>
                                  </p:stCondLst>
                                  <p:childTnLst>
                                    <p:set>
                                      <p:cBhvr rctx="PPT">
                                        <p:cTn id="6" dur="indefinite"/>
                                        <p:tgtEl>
                                          <p:spTgt spid="4"/>
                                        </p:tgtEl>
                                        <p:attrNameLst>
                                          <p:attrName>style.opacity</p:attrName>
                                        </p:attrNameLst>
                                      </p:cBhvr>
                                      <p:to>
                                        <p:strVal val="0.5"/>
                                      </p:to>
                                    </p:set>
                                    <p:animEffect filter="image" prLst="opacity: 0.5">
                                      <p:cBhvr rctx="IE">
                                        <p:cTn id="7" dur="indefinite"/>
                                        <p:tgtEl>
                                          <p:spTgt spid="4"/>
                                        </p:tgtEl>
                                      </p:cBhvr>
                                    </p:animEffect>
                                  </p:childTnLst>
                                </p:cTn>
                              </p:par>
                              <p:par>
                                <p:cTn id="8" presetID="9" presetClass="emph" presetSubtype="0" grpId="0" nodeType="withEffect">
                                  <p:stCondLst>
                                    <p:cond delay="0"/>
                                  </p:stCondLst>
                                  <p:childTnLst>
                                    <p:set>
                                      <p:cBhvr rctx="PPT">
                                        <p:cTn id="9" dur="indefinite"/>
                                        <p:tgtEl>
                                          <p:spTgt spid="7"/>
                                        </p:tgtEl>
                                        <p:attrNameLst>
                                          <p:attrName>style.opacity</p:attrName>
                                        </p:attrNameLst>
                                      </p:cBhvr>
                                      <p:to>
                                        <p:strVal val="0.5"/>
                                      </p:to>
                                    </p:set>
                                    <p:animEffect filter="image" prLst="opacity: 0.5">
                                      <p:cBhvr rctx="IE">
                                        <p:cTn id="10" dur="indefinite"/>
                                        <p:tgtEl>
                                          <p:spTgt spid="7"/>
                                        </p:tgtEl>
                                      </p:cBhvr>
                                    </p:animEffect>
                                  </p:childTnLst>
                                </p:cTn>
                              </p:par>
                              <p:par>
                                <p:cTn id="11" presetID="9" presetClass="emph" presetSubtype="0" grpId="0" nodeType="withEffect">
                                  <p:stCondLst>
                                    <p:cond delay="0"/>
                                  </p:stCondLst>
                                  <p:childTnLst>
                                    <p:set>
                                      <p:cBhvr rctx="PPT">
                                        <p:cTn id="12" dur="indefinite"/>
                                        <p:tgtEl>
                                          <p:spTgt spid="9"/>
                                        </p:tgtEl>
                                        <p:attrNameLst>
                                          <p:attrName>style.opacity</p:attrName>
                                        </p:attrNameLst>
                                      </p:cBhvr>
                                      <p:to>
                                        <p:strVal val="0.5"/>
                                      </p:to>
                                    </p:set>
                                    <p:animEffect filter="image" prLst="opacity: 0.5">
                                      <p:cBhvr rctx="IE">
                                        <p:cTn id="13" dur="indefinite"/>
                                        <p:tgtEl>
                                          <p:spTgt spid="9"/>
                                        </p:tgtEl>
                                      </p:cBhvr>
                                    </p:animEffect>
                                  </p:childTnLst>
                                </p:cTn>
                              </p:par>
                              <p:par>
                                <p:cTn id="14" presetID="9" presetClass="emph" presetSubtype="0" nodeType="withEffect">
                                  <p:stCondLst>
                                    <p:cond delay="0"/>
                                  </p:stCondLst>
                                  <p:childTnLst>
                                    <p:set>
                                      <p:cBhvr rctx="PPT">
                                        <p:cTn id="15" dur="indefinite"/>
                                        <p:tgtEl>
                                          <p:spTgt spid="10"/>
                                        </p:tgtEl>
                                        <p:attrNameLst>
                                          <p:attrName>style.opacity</p:attrName>
                                        </p:attrNameLst>
                                      </p:cBhvr>
                                      <p:to>
                                        <p:strVal val="0.5"/>
                                      </p:to>
                                    </p:set>
                                    <p:animEffect filter="image" prLst="opacity: 0.5">
                                      <p:cBhvr rctx="IE">
                                        <p:cTn id="16" dur="indefinite"/>
                                        <p:tgtEl>
                                          <p:spTgt spid="10"/>
                                        </p:tgtEl>
                                      </p:cBhvr>
                                    </p:animEffect>
                                  </p:childTnLst>
                                </p:cTn>
                              </p:par>
                              <p:par>
                                <p:cTn id="17" presetID="9" presetClass="emph" presetSubtype="0" grpId="0" nodeType="withEffect">
                                  <p:stCondLst>
                                    <p:cond delay="0"/>
                                  </p:stCondLst>
                                  <p:childTnLst>
                                    <p:set>
                                      <p:cBhvr rctx="PPT">
                                        <p:cTn id="18" dur="indefinite"/>
                                        <p:tgtEl>
                                          <p:spTgt spid="11"/>
                                        </p:tgtEl>
                                        <p:attrNameLst>
                                          <p:attrName>style.opacity</p:attrName>
                                        </p:attrNameLst>
                                      </p:cBhvr>
                                      <p:to>
                                        <p:strVal val="0.5"/>
                                      </p:to>
                                    </p:set>
                                    <p:animEffect filter="image" prLst="opacity: 0.5">
                                      <p:cBhvr rctx="IE">
                                        <p:cTn id="19" dur="indefinite"/>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7" grpId="0" animBg="1"/>
      <p:bldP spid="9" grpId="0" animBg="1"/>
      <p:bldP spid="11"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ounded Rectangle 29"/>
          <p:cNvSpPr/>
          <p:nvPr/>
        </p:nvSpPr>
        <p:spPr>
          <a:xfrm>
            <a:off x="1143000" y="76200"/>
            <a:ext cx="6781800" cy="838200"/>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800" b="1" dirty="0" smtClean="0">
                <a:solidFill>
                  <a:schemeClr val="tx1"/>
                </a:solidFill>
              </a:rPr>
              <a:t>Outlines </a:t>
            </a:r>
            <a:endParaRPr lang="ar-EG" sz="2800" b="1" dirty="0">
              <a:solidFill>
                <a:schemeClr val="tx1"/>
              </a:solidFill>
            </a:endParaRPr>
          </a:p>
        </p:txBody>
      </p:sp>
      <p:sp>
        <p:nvSpPr>
          <p:cNvPr id="36" name="Rounded Rectangle 35"/>
          <p:cNvSpPr/>
          <p:nvPr/>
        </p:nvSpPr>
        <p:spPr>
          <a:xfrm>
            <a:off x="152400" y="1676400"/>
            <a:ext cx="3810000" cy="762000"/>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chemeClr val="tx2">
                    <a:lumMod val="50000"/>
                  </a:schemeClr>
                </a:solidFill>
              </a:rPr>
              <a:t>Performance analysis of Turbo Code</a:t>
            </a:r>
            <a:endParaRPr lang="ar-EG" sz="2400" b="1" dirty="0">
              <a:solidFill>
                <a:schemeClr val="tx2">
                  <a:lumMod val="50000"/>
                </a:schemeClr>
              </a:solidFill>
            </a:endParaRPr>
          </a:p>
        </p:txBody>
      </p:sp>
      <p:sp>
        <p:nvSpPr>
          <p:cNvPr id="37" name="Rounded Rectangle 36"/>
          <p:cNvSpPr/>
          <p:nvPr/>
        </p:nvSpPr>
        <p:spPr>
          <a:xfrm>
            <a:off x="152400" y="2667000"/>
            <a:ext cx="3810000" cy="762000"/>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chemeClr val="tx2">
                    <a:lumMod val="50000"/>
                  </a:schemeClr>
                </a:solidFill>
              </a:rPr>
              <a:t>Limitations of Turbo code in wireless communications </a:t>
            </a:r>
            <a:endParaRPr lang="ar-EG" sz="2400" b="1" dirty="0">
              <a:solidFill>
                <a:schemeClr val="tx2">
                  <a:lumMod val="50000"/>
                </a:schemeClr>
              </a:solidFill>
            </a:endParaRPr>
          </a:p>
        </p:txBody>
      </p:sp>
      <p:sp>
        <p:nvSpPr>
          <p:cNvPr id="38" name="Rounded Rectangle 37"/>
          <p:cNvSpPr/>
          <p:nvPr/>
        </p:nvSpPr>
        <p:spPr>
          <a:xfrm>
            <a:off x="152400" y="3657600"/>
            <a:ext cx="3810000" cy="762000"/>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chemeClr val="tx2">
                    <a:lumMod val="50000"/>
                  </a:schemeClr>
                </a:solidFill>
              </a:rPr>
              <a:t>Proposal on wireless communications </a:t>
            </a:r>
            <a:endParaRPr lang="ar-EG" sz="2400" b="1" dirty="0">
              <a:solidFill>
                <a:schemeClr val="tx2">
                  <a:lumMod val="50000"/>
                </a:schemeClr>
              </a:solidFill>
            </a:endParaRPr>
          </a:p>
        </p:txBody>
      </p:sp>
      <p:sp>
        <p:nvSpPr>
          <p:cNvPr id="39" name="Rounded Rectangle 38"/>
          <p:cNvSpPr/>
          <p:nvPr/>
        </p:nvSpPr>
        <p:spPr>
          <a:xfrm>
            <a:off x="152400" y="4648200"/>
            <a:ext cx="3810000" cy="762000"/>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chemeClr val="tx2">
                    <a:lumMod val="50000"/>
                  </a:schemeClr>
                </a:solidFill>
              </a:rPr>
              <a:t>Proposal on multi-media applications</a:t>
            </a:r>
            <a:endParaRPr lang="ar-EG" sz="2400" b="1" dirty="0">
              <a:solidFill>
                <a:schemeClr val="tx2">
                  <a:lumMod val="50000"/>
                </a:schemeClr>
              </a:solidFill>
            </a:endParaRPr>
          </a:p>
        </p:txBody>
      </p:sp>
      <p:sp>
        <p:nvSpPr>
          <p:cNvPr id="42" name="Right Arrow 41"/>
          <p:cNvSpPr/>
          <p:nvPr/>
        </p:nvSpPr>
        <p:spPr>
          <a:xfrm>
            <a:off x="3962400" y="1752600"/>
            <a:ext cx="1371600" cy="609600"/>
          </a:xfrm>
          <a:prstGeom prst="rightArrow">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
        <p:nvSpPr>
          <p:cNvPr id="40" name="Rectangle 39"/>
          <p:cNvSpPr/>
          <p:nvPr/>
        </p:nvSpPr>
        <p:spPr>
          <a:xfrm>
            <a:off x="5334000" y="1219200"/>
            <a:ext cx="3485634" cy="1631216"/>
          </a:xfrm>
          <a:prstGeom prst="rect">
            <a:avLst/>
          </a:prstGeom>
        </p:spPr>
        <p:txBody>
          <a:bodyPr wrap="none">
            <a:spAutoFit/>
          </a:bodyPr>
          <a:lstStyle/>
          <a:p>
            <a:pPr>
              <a:buFont typeface="Arial" pitchFamily="34" charset="0"/>
              <a:buChar char="•"/>
            </a:pPr>
            <a:r>
              <a:rPr lang="en-US" sz="2000" b="1" dirty="0" smtClean="0">
                <a:solidFill>
                  <a:srgbClr val="C00000"/>
                </a:solidFill>
              </a:rPr>
              <a:t> Frame Size</a:t>
            </a:r>
          </a:p>
          <a:p>
            <a:pPr>
              <a:buFont typeface="Arial" pitchFamily="34" charset="0"/>
              <a:buChar char="•"/>
            </a:pPr>
            <a:r>
              <a:rPr lang="en-US" sz="2000" b="1" dirty="0" smtClean="0">
                <a:solidFill>
                  <a:srgbClr val="C00000"/>
                </a:solidFill>
              </a:rPr>
              <a:t> Encoder Memory Size</a:t>
            </a:r>
          </a:p>
          <a:p>
            <a:pPr>
              <a:buFont typeface="Arial" pitchFamily="34" charset="0"/>
              <a:buChar char="•"/>
            </a:pPr>
            <a:r>
              <a:rPr lang="en-US" sz="2000" b="1" dirty="0" smtClean="0">
                <a:solidFill>
                  <a:srgbClr val="C00000"/>
                </a:solidFill>
              </a:rPr>
              <a:t> Encoder Output Puncturing</a:t>
            </a:r>
          </a:p>
          <a:p>
            <a:pPr>
              <a:buFont typeface="Arial" pitchFamily="34" charset="0"/>
              <a:buChar char="•"/>
            </a:pPr>
            <a:r>
              <a:rPr lang="en-US" sz="2000" b="1" dirty="0" smtClean="0">
                <a:solidFill>
                  <a:srgbClr val="C00000"/>
                </a:solidFill>
              </a:rPr>
              <a:t> Number of decoder iterations</a:t>
            </a:r>
          </a:p>
          <a:p>
            <a:pPr>
              <a:buFont typeface="Arial" pitchFamily="34" charset="0"/>
              <a:buChar char="•"/>
            </a:pPr>
            <a:r>
              <a:rPr lang="en-US" sz="2000" b="1" dirty="0" smtClean="0">
                <a:solidFill>
                  <a:srgbClr val="C00000"/>
                </a:solidFill>
              </a:rPr>
              <a:t> Noise level</a:t>
            </a:r>
          </a:p>
        </p:txBody>
      </p:sp>
      <p:sp>
        <p:nvSpPr>
          <p:cNvPr id="43" name="Rectangle 42"/>
          <p:cNvSpPr/>
          <p:nvPr/>
        </p:nvSpPr>
        <p:spPr>
          <a:xfrm>
            <a:off x="5334000" y="1219200"/>
            <a:ext cx="3505200" cy="1676400"/>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
        <p:nvSpPr>
          <p:cNvPr id="47" name="Rectangle 46"/>
          <p:cNvSpPr/>
          <p:nvPr/>
        </p:nvSpPr>
        <p:spPr>
          <a:xfrm>
            <a:off x="5334000" y="3471208"/>
            <a:ext cx="2746714" cy="1938992"/>
          </a:xfrm>
          <a:prstGeom prst="rect">
            <a:avLst/>
          </a:prstGeom>
        </p:spPr>
        <p:txBody>
          <a:bodyPr wrap="none">
            <a:spAutoFit/>
          </a:bodyPr>
          <a:lstStyle/>
          <a:p>
            <a:pPr>
              <a:buFont typeface="Arial" pitchFamily="34" charset="0"/>
              <a:buChar char="•"/>
            </a:pPr>
            <a:r>
              <a:rPr lang="en-US" sz="2000" b="1" dirty="0" smtClean="0">
                <a:solidFill>
                  <a:srgbClr val="C00000"/>
                </a:solidFill>
              </a:rPr>
              <a:t> Rayleigh fading</a:t>
            </a:r>
          </a:p>
          <a:p>
            <a:pPr>
              <a:buFont typeface="Arial" pitchFamily="34" charset="0"/>
              <a:buChar char="•"/>
            </a:pPr>
            <a:r>
              <a:rPr lang="en-US" sz="2000" b="1" dirty="0" smtClean="0">
                <a:solidFill>
                  <a:srgbClr val="C00000"/>
                </a:solidFill>
              </a:rPr>
              <a:t> Unreliable channel</a:t>
            </a:r>
          </a:p>
          <a:p>
            <a:pPr>
              <a:buFont typeface="Arial" pitchFamily="34" charset="0"/>
              <a:buChar char="•"/>
            </a:pPr>
            <a:r>
              <a:rPr lang="en-US" sz="2000" b="1" dirty="0" smtClean="0">
                <a:solidFill>
                  <a:srgbClr val="C00000"/>
                </a:solidFill>
              </a:rPr>
              <a:t> Changing environment</a:t>
            </a:r>
          </a:p>
          <a:p>
            <a:pPr>
              <a:buFont typeface="Arial" pitchFamily="34" charset="0"/>
              <a:buChar char="•"/>
            </a:pPr>
            <a:r>
              <a:rPr lang="en-US" sz="2000" b="1" dirty="0" smtClean="0">
                <a:solidFill>
                  <a:srgbClr val="C00000"/>
                </a:solidFill>
              </a:rPr>
              <a:t> Tight timing</a:t>
            </a:r>
          </a:p>
          <a:p>
            <a:pPr>
              <a:buFont typeface="Arial" pitchFamily="34" charset="0"/>
              <a:buChar char="•"/>
            </a:pPr>
            <a:r>
              <a:rPr lang="en-US" sz="2000" b="1" dirty="0" smtClean="0">
                <a:solidFill>
                  <a:srgbClr val="C00000"/>
                </a:solidFill>
              </a:rPr>
              <a:t> Small frame size</a:t>
            </a:r>
          </a:p>
          <a:p>
            <a:pPr>
              <a:buFont typeface="Arial" pitchFamily="34" charset="0"/>
              <a:buChar char="•"/>
            </a:pPr>
            <a:r>
              <a:rPr lang="en-US" sz="2000" b="1" dirty="0" smtClean="0">
                <a:solidFill>
                  <a:srgbClr val="C00000"/>
                </a:solidFill>
              </a:rPr>
              <a:t> Limited bandwidth</a:t>
            </a:r>
          </a:p>
        </p:txBody>
      </p:sp>
      <p:sp>
        <p:nvSpPr>
          <p:cNvPr id="49" name="Rectangle 48"/>
          <p:cNvSpPr/>
          <p:nvPr/>
        </p:nvSpPr>
        <p:spPr>
          <a:xfrm>
            <a:off x="5334000" y="3471208"/>
            <a:ext cx="3505200" cy="1905000"/>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
        <p:nvSpPr>
          <p:cNvPr id="51" name="Bent Arrow 50"/>
          <p:cNvSpPr/>
          <p:nvPr/>
        </p:nvSpPr>
        <p:spPr>
          <a:xfrm rot="5400000">
            <a:off x="3530252" y="3301652"/>
            <a:ext cx="1702496" cy="838200"/>
          </a:xfrm>
          <a:prstGeom prst="bentArrow">
            <a:avLst>
              <a:gd name="adj1" fmla="val 36380"/>
              <a:gd name="adj2" fmla="val 25000"/>
              <a:gd name="adj3" fmla="val 25000"/>
              <a:gd name="adj4" fmla="val 42486"/>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solidFill>
                <a:schemeClr val="tx1"/>
              </a:solidFill>
            </a:endParaRPr>
          </a:p>
        </p:txBody>
      </p:sp>
      <p:sp>
        <p:nvSpPr>
          <p:cNvPr id="52" name="Right Arrow 51"/>
          <p:cNvSpPr/>
          <p:nvPr/>
        </p:nvSpPr>
        <p:spPr>
          <a:xfrm>
            <a:off x="4419600" y="4114800"/>
            <a:ext cx="914400" cy="609600"/>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
        <p:nvSpPr>
          <p:cNvPr id="53" name="Rounded Rectangle 52"/>
          <p:cNvSpPr/>
          <p:nvPr/>
        </p:nvSpPr>
        <p:spPr>
          <a:xfrm>
            <a:off x="4178474" y="4114800"/>
            <a:ext cx="228600" cy="457200"/>
          </a:xfrm>
          <a:prstGeom prst="round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1" anchor="ctr"/>
          <a:lstStyle/>
          <a:p>
            <a:pPr algn="ctr"/>
            <a:endParaRPr lang="ar-EG"/>
          </a:p>
        </p:txBody>
      </p:sp>
    </p:spTree>
  </p:cSld>
  <p:clrMapOvr>
    <a:masterClrMapping/>
  </p:clrMapOvr>
  <p:transition>
    <p:randomBar dir="vert"/>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ounded Rectangle 29"/>
          <p:cNvSpPr/>
          <p:nvPr/>
        </p:nvSpPr>
        <p:spPr>
          <a:xfrm>
            <a:off x="1143000" y="76200"/>
            <a:ext cx="6781800" cy="838200"/>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800" b="1" dirty="0" smtClean="0">
                <a:solidFill>
                  <a:schemeClr val="tx2">
                    <a:lumMod val="50000"/>
                  </a:schemeClr>
                </a:solidFill>
              </a:rPr>
              <a:t>Proposal on multi-media applications</a:t>
            </a:r>
            <a:endParaRPr lang="ar-EG" sz="2800" b="1" dirty="0">
              <a:solidFill>
                <a:schemeClr val="tx2">
                  <a:lumMod val="50000"/>
                </a:schemeClr>
              </a:solidFill>
            </a:endParaRPr>
          </a:p>
        </p:txBody>
      </p:sp>
      <p:sp>
        <p:nvSpPr>
          <p:cNvPr id="26" name="Rounded Rectangle 25"/>
          <p:cNvSpPr/>
          <p:nvPr/>
        </p:nvSpPr>
        <p:spPr>
          <a:xfrm>
            <a:off x="3048000" y="1828800"/>
            <a:ext cx="3200400" cy="1828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3200" b="1" dirty="0" smtClean="0">
                <a:solidFill>
                  <a:srgbClr val="FFFF00"/>
                </a:solidFill>
              </a:rPr>
              <a:t>Self prepare</a:t>
            </a:r>
            <a:endParaRPr lang="ar-EG" sz="3200" b="1" dirty="0">
              <a:solidFill>
                <a:srgbClr val="FFFF00"/>
              </a:solidFill>
            </a:endParaRPr>
          </a:p>
        </p:txBody>
      </p:sp>
    </p:spTree>
  </p:cSld>
  <p:clrMapOvr>
    <a:masterClrMapping/>
  </p:clrMapOvr>
  <p:transition>
    <p:randomBar dir="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p:cNvPicPr>
            <a:picLocks noChangeAspect="1" noChangeArrowheads="1"/>
          </p:cNvPicPr>
          <p:nvPr/>
        </p:nvPicPr>
        <p:blipFill>
          <a:blip r:embed="rId2"/>
          <a:srcRect/>
          <a:stretch>
            <a:fillRect/>
          </a:stretch>
        </p:blipFill>
        <p:spPr bwMode="auto">
          <a:xfrm>
            <a:off x="4267200" y="4495800"/>
            <a:ext cx="4876800" cy="2209800"/>
          </a:xfrm>
          <a:prstGeom prst="rect">
            <a:avLst/>
          </a:prstGeom>
          <a:noFill/>
          <a:ln w="9525">
            <a:noFill/>
            <a:miter lim="800000"/>
            <a:headEnd/>
            <a:tailEnd/>
          </a:ln>
          <a:effectLst/>
        </p:spPr>
      </p:pic>
      <p:pic>
        <p:nvPicPr>
          <p:cNvPr id="5" name="Picture 2"/>
          <p:cNvPicPr>
            <a:picLocks noChangeAspect="1" noChangeArrowheads="1"/>
          </p:cNvPicPr>
          <p:nvPr/>
        </p:nvPicPr>
        <p:blipFill>
          <a:blip r:embed="rId3"/>
          <a:srcRect/>
          <a:stretch>
            <a:fillRect/>
          </a:stretch>
        </p:blipFill>
        <p:spPr bwMode="auto">
          <a:xfrm>
            <a:off x="4191000" y="1752600"/>
            <a:ext cx="4953000" cy="2514600"/>
          </a:xfrm>
          <a:prstGeom prst="rect">
            <a:avLst/>
          </a:prstGeom>
          <a:noFill/>
          <a:ln w="9525">
            <a:noFill/>
            <a:miter lim="800000"/>
            <a:headEnd/>
            <a:tailEnd/>
          </a:ln>
          <a:effectLst/>
        </p:spPr>
      </p:pic>
      <p:sp>
        <p:nvSpPr>
          <p:cNvPr id="30" name="Rounded Rectangle 29"/>
          <p:cNvSpPr/>
          <p:nvPr/>
        </p:nvSpPr>
        <p:spPr>
          <a:xfrm>
            <a:off x="1143000" y="76200"/>
            <a:ext cx="6781800" cy="838200"/>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800" b="1" dirty="0" smtClean="0">
                <a:solidFill>
                  <a:schemeClr val="tx2">
                    <a:lumMod val="50000"/>
                  </a:schemeClr>
                </a:solidFill>
              </a:rPr>
              <a:t>Performance analysis of Turbo Code</a:t>
            </a:r>
            <a:endParaRPr lang="ar-EG" sz="2800" b="1" dirty="0" smtClean="0">
              <a:solidFill>
                <a:schemeClr val="tx2">
                  <a:lumMod val="50000"/>
                </a:schemeClr>
              </a:solidFill>
            </a:endParaRPr>
          </a:p>
        </p:txBody>
      </p:sp>
      <p:sp>
        <p:nvSpPr>
          <p:cNvPr id="4" name="Rounded Rectangle 3"/>
          <p:cNvSpPr/>
          <p:nvPr/>
        </p:nvSpPr>
        <p:spPr>
          <a:xfrm>
            <a:off x="152400" y="1143000"/>
            <a:ext cx="4114800" cy="533400"/>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rgbClr val="C00000"/>
                </a:solidFill>
              </a:rPr>
              <a:t>Frame size</a:t>
            </a:r>
          </a:p>
        </p:txBody>
      </p:sp>
      <p:sp>
        <p:nvSpPr>
          <p:cNvPr id="6" name="Rectangle 5"/>
          <p:cNvSpPr/>
          <p:nvPr/>
        </p:nvSpPr>
        <p:spPr>
          <a:xfrm>
            <a:off x="152400" y="1828800"/>
            <a:ext cx="4114800" cy="4801314"/>
          </a:xfrm>
          <a:prstGeom prst="rect">
            <a:avLst/>
          </a:prstGeom>
        </p:spPr>
        <p:txBody>
          <a:bodyPr wrap="square">
            <a:spAutoFit/>
          </a:bodyPr>
          <a:lstStyle/>
          <a:p>
            <a:pPr algn="just"/>
            <a:r>
              <a:rPr lang="en-US" dirty="0" smtClean="0"/>
              <a:t>The larger the frame size, the bits can be interleaved with larger distance. Thus the correlation between adjacent bits will become smaller. This will give better performance on Turbo Code in terms of accuracy.</a:t>
            </a:r>
          </a:p>
          <a:p>
            <a:pPr algn="just"/>
            <a:endParaRPr lang="en-US" dirty="0" smtClean="0"/>
          </a:p>
          <a:p>
            <a:pPr algn="just"/>
            <a:endParaRPr lang="en-US" dirty="0" smtClean="0"/>
          </a:p>
          <a:p>
            <a:endParaRPr lang="en-US" dirty="0" smtClean="0"/>
          </a:p>
          <a:p>
            <a:r>
              <a:rPr lang="en-US" dirty="0" smtClean="0"/>
              <a:t>The size of trellis formed is linearly proportional to the frame size. The complexity of the decoding algorithm is independent of the frame size.</a:t>
            </a:r>
          </a:p>
          <a:p>
            <a:r>
              <a:rPr lang="en-US" dirty="0" smtClean="0"/>
              <a:t>Thus, increasing the frame size will</a:t>
            </a:r>
          </a:p>
          <a:p>
            <a:r>
              <a:rPr lang="en-US" dirty="0" smtClean="0"/>
              <a:t>make the whole decoding process longer, thus increasing the latency.</a:t>
            </a:r>
          </a:p>
          <a:p>
            <a:endParaRPr lang="en-US" dirty="0" smtClean="0"/>
          </a:p>
        </p:txBody>
      </p:sp>
      <p:sp>
        <p:nvSpPr>
          <p:cNvPr id="8" name="Rectangle 7"/>
          <p:cNvSpPr/>
          <p:nvPr/>
        </p:nvSpPr>
        <p:spPr>
          <a:xfrm>
            <a:off x="152400" y="1777652"/>
            <a:ext cx="4114800" cy="4927948"/>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cxnSp>
        <p:nvCxnSpPr>
          <p:cNvPr id="10" name="Straight Connector 9"/>
          <p:cNvCxnSpPr>
            <a:stCxn id="8" idx="1"/>
            <a:endCxn id="8" idx="3"/>
          </p:cNvCxnSpPr>
          <p:nvPr/>
        </p:nvCxnSpPr>
        <p:spPr>
          <a:xfrm rot="10800000" flipH="1">
            <a:off x="152400" y="4241626"/>
            <a:ext cx="4114800" cy="1588"/>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4495800" y="1752600"/>
            <a:ext cx="609600" cy="152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700" dirty="0" smtClean="0"/>
              <a:t>10111001</a:t>
            </a:r>
            <a:endParaRPr lang="ar-EG" sz="700" dirty="0"/>
          </a:p>
        </p:txBody>
      </p:sp>
    </p:spTree>
  </p:cSld>
  <p:clrMapOvr>
    <a:masterClrMapping/>
  </p:clrMapOvr>
  <p:transition>
    <p:randomBar dir="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p:cNvPicPr>
            <a:picLocks noChangeAspect="1" noChangeArrowheads="1"/>
          </p:cNvPicPr>
          <p:nvPr/>
        </p:nvPicPr>
        <p:blipFill>
          <a:blip r:embed="rId2"/>
          <a:srcRect/>
          <a:stretch>
            <a:fillRect/>
          </a:stretch>
        </p:blipFill>
        <p:spPr bwMode="auto">
          <a:xfrm>
            <a:off x="4267200" y="4495800"/>
            <a:ext cx="4876800" cy="2209800"/>
          </a:xfrm>
          <a:prstGeom prst="rect">
            <a:avLst/>
          </a:prstGeom>
          <a:noFill/>
          <a:ln w="9525">
            <a:noFill/>
            <a:miter lim="800000"/>
            <a:headEnd/>
            <a:tailEnd/>
          </a:ln>
          <a:effectLst/>
        </p:spPr>
      </p:pic>
      <p:pic>
        <p:nvPicPr>
          <p:cNvPr id="5" name="Picture 2"/>
          <p:cNvPicPr>
            <a:picLocks noChangeAspect="1" noChangeArrowheads="1"/>
          </p:cNvPicPr>
          <p:nvPr/>
        </p:nvPicPr>
        <p:blipFill>
          <a:blip r:embed="rId3"/>
          <a:srcRect/>
          <a:stretch>
            <a:fillRect/>
          </a:stretch>
        </p:blipFill>
        <p:spPr bwMode="auto">
          <a:xfrm>
            <a:off x="4191000" y="1752600"/>
            <a:ext cx="4953000" cy="2514600"/>
          </a:xfrm>
          <a:prstGeom prst="rect">
            <a:avLst/>
          </a:prstGeom>
          <a:noFill/>
          <a:ln w="9525">
            <a:noFill/>
            <a:miter lim="800000"/>
            <a:headEnd/>
            <a:tailEnd/>
          </a:ln>
          <a:effectLst/>
        </p:spPr>
      </p:pic>
      <p:sp>
        <p:nvSpPr>
          <p:cNvPr id="30" name="Rounded Rectangle 29"/>
          <p:cNvSpPr/>
          <p:nvPr/>
        </p:nvSpPr>
        <p:spPr>
          <a:xfrm>
            <a:off x="1143000" y="76200"/>
            <a:ext cx="6781800" cy="838200"/>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800" b="1" dirty="0" smtClean="0">
                <a:solidFill>
                  <a:schemeClr val="tx2">
                    <a:lumMod val="50000"/>
                  </a:schemeClr>
                </a:solidFill>
              </a:rPr>
              <a:t>Performance analysis of Turbo Code</a:t>
            </a:r>
            <a:endParaRPr lang="ar-EG" sz="2800" b="1" dirty="0" smtClean="0">
              <a:solidFill>
                <a:schemeClr val="tx2">
                  <a:lumMod val="50000"/>
                </a:schemeClr>
              </a:solidFill>
            </a:endParaRPr>
          </a:p>
        </p:txBody>
      </p:sp>
      <p:sp>
        <p:nvSpPr>
          <p:cNvPr id="4" name="Rounded Rectangle 3"/>
          <p:cNvSpPr/>
          <p:nvPr/>
        </p:nvSpPr>
        <p:spPr>
          <a:xfrm>
            <a:off x="152400" y="1143000"/>
            <a:ext cx="4114800" cy="533400"/>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rgbClr val="C00000"/>
                </a:solidFill>
              </a:rPr>
              <a:t>Encoder memory size</a:t>
            </a:r>
          </a:p>
        </p:txBody>
      </p:sp>
      <p:sp>
        <p:nvSpPr>
          <p:cNvPr id="6" name="Rectangle 5"/>
          <p:cNvSpPr/>
          <p:nvPr/>
        </p:nvSpPr>
        <p:spPr>
          <a:xfrm>
            <a:off x="152400" y="1828800"/>
            <a:ext cx="4191000" cy="5078313"/>
          </a:xfrm>
          <a:prstGeom prst="rect">
            <a:avLst/>
          </a:prstGeom>
        </p:spPr>
        <p:txBody>
          <a:bodyPr wrap="square">
            <a:spAutoFit/>
          </a:bodyPr>
          <a:lstStyle/>
          <a:p>
            <a:r>
              <a:rPr lang="en-US" dirty="0" smtClean="0"/>
              <a:t>The memory size of an encoder is the number of bit/state can be stored in the encoder. In our example the encoder has a memory size of 2.</a:t>
            </a:r>
          </a:p>
          <a:p>
            <a:r>
              <a:rPr lang="en-US" dirty="0" smtClean="0"/>
              <a:t>For larger memory size, Turbo Code has better performance as the coding algorithm becomes more sophisticated.</a:t>
            </a:r>
          </a:p>
          <a:p>
            <a:endParaRPr lang="en-US" dirty="0" smtClean="0"/>
          </a:p>
          <a:p>
            <a:pPr algn="just"/>
            <a:endParaRPr lang="en-US" dirty="0" smtClean="0"/>
          </a:p>
          <a:p>
            <a:r>
              <a:rPr lang="en-US" dirty="0" smtClean="0"/>
              <a:t>The number of state n is exponentially</a:t>
            </a:r>
          </a:p>
          <a:p>
            <a:r>
              <a:rPr lang="en-US" dirty="0" smtClean="0"/>
              <a:t>proportional to the memory size m.(          )</a:t>
            </a:r>
          </a:p>
          <a:p>
            <a:r>
              <a:rPr lang="en-US" dirty="0" smtClean="0"/>
              <a:t>Thus, the decoding time increases dramatically with the memory size. The latency will increase exponentially too.</a:t>
            </a:r>
          </a:p>
          <a:p>
            <a:endParaRPr lang="en-US" dirty="0" smtClean="0"/>
          </a:p>
          <a:p>
            <a:pPr algn="just"/>
            <a:endParaRPr lang="en-US" dirty="0" smtClean="0"/>
          </a:p>
          <a:p>
            <a:endParaRPr lang="en-US" dirty="0" smtClean="0"/>
          </a:p>
          <a:p>
            <a:endParaRPr lang="en-US" dirty="0" smtClean="0"/>
          </a:p>
        </p:txBody>
      </p:sp>
      <p:sp>
        <p:nvSpPr>
          <p:cNvPr id="8" name="Rectangle 7"/>
          <p:cNvSpPr/>
          <p:nvPr/>
        </p:nvSpPr>
        <p:spPr>
          <a:xfrm>
            <a:off x="152400" y="1777652"/>
            <a:ext cx="4114800" cy="4927948"/>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cxnSp>
        <p:nvCxnSpPr>
          <p:cNvPr id="10" name="Straight Connector 9"/>
          <p:cNvCxnSpPr>
            <a:stCxn id="8" idx="1"/>
            <a:endCxn id="8" idx="3"/>
          </p:cNvCxnSpPr>
          <p:nvPr/>
        </p:nvCxnSpPr>
        <p:spPr>
          <a:xfrm rot="10800000" flipH="1">
            <a:off x="152400" y="4241626"/>
            <a:ext cx="4114800" cy="1588"/>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6299548" y="2412304"/>
            <a:ext cx="914400" cy="304800"/>
          </a:xfrm>
          <a:prstGeom prst="rect">
            <a:avLst/>
          </a:prstGeom>
          <a:noFill/>
          <a:ln w="7620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pic>
        <p:nvPicPr>
          <p:cNvPr id="22530" name="Picture 2"/>
          <p:cNvPicPr>
            <a:picLocks noChangeAspect="1" noChangeArrowheads="1"/>
          </p:cNvPicPr>
          <p:nvPr/>
        </p:nvPicPr>
        <p:blipFill>
          <a:blip r:embed="rId4"/>
          <a:srcRect/>
          <a:stretch>
            <a:fillRect/>
          </a:stretch>
        </p:blipFill>
        <p:spPr bwMode="auto">
          <a:xfrm>
            <a:off x="3593926" y="4609578"/>
            <a:ext cx="558452" cy="371475"/>
          </a:xfrm>
          <a:prstGeom prst="rect">
            <a:avLst/>
          </a:prstGeom>
          <a:noFill/>
          <a:ln w="9525">
            <a:noFill/>
            <a:miter lim="800000"/>
            <a:headEnd/>
            <a:tailEnd/>
          </a:ln>
          <a:effectLst/>
        </p:spPr>
      </p:pic>
    </p:spTree>
  </p:cSld>
  <p:clrMapOvr>
    <a:masterClrMapping/>
  </p:clrMapOvr>
  <p:transition>
    <p:randomBar dir="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2"/>
          <p:cNvPicPr>
            <a:picLocks noChangeAspect="1" noChangeArrowheads="1"/>
          </p:cNvPicPr>
          <p:nvPr/>
        </p:nvPicPr>
        <p:blipFill>
          <a:blip r:embed="rId2"/>
          <a:srcRect/>
          <a:stretch>
            <a:fillRect/>
          </a:stretch>
        </p:blipFill>
        <p:spPr bwMode="auto">
          <a:xfrm>
            <a:off x="4191000" y="2438400"/>
            <a:ext cx="4953000" cy="3200400"/>
          </a:xfrm>
          <a:prstGeom prst="rect">
            <a:avLst/>
          </a:prstGeom>
          <a:noFill/>
          <a:ln w="9525">
            <a:noFill/>
            <a:miter lim="800000"/>
            <a:headEnd/>
            <a:tailEnd/>
          </a:ln>
          <a:effectLst/>
        </p:spPr>
      </p:pic>
      <p:sp>
        <p:nvSpPr>
          <p:cNvPr id="30" name="Rounded Rectangle 29"/>
          <p:cNvSpPr/>
          <p:nvPr/>
        </p:nvSpPr>
        <p:spPr>
          <a:xfrm>
            <a:off x="1143000" y="76200"/>
            <a:ext cx="6781800" cy="838200"/>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800" b="1" dirty="0" smtClean="0">
                <a:solidFill>
                  <a:schemeClr val="tx2">
                    <a:lumMod val="50000"/>
                  </a:schemeClr>
                </a:solidFill>
              </a:rPr>
              <a:t>Performance analysis of Turbo Code</a:t>
            </a:r>
            <a:endParaRPr lang="ar-EG" sz="2800" b="1" dirty="0" smtClean="0">
              <a:solidFill>
                <a:schemeClr val="tx2">
                  <a:lumMod val="50000"/>
                </a:schemeClr>
              </a:solidFill>
            </a:endParaRPr>
          </a:p>
        </p:txBody>
      </p:sp>
      <p:sp>
        <p:nvSpPr>
          <p:cNvPr id="4" name="Rounded Rectangle 3"/>
          <p:cNvSpPr/>
          <p:nvPr/>
        </p:nvSpPr>
        <p:spPr>
          <a:xfrm>
            <a:off x="152400" y="1143000"/>
            <a:ext cx="4114800" cy="533400"/>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rgbClr val="C00000"/>
                </a:solidFill>
              </a:rPr>
              <a:t>Encoder Output Puncturing</a:t>
            </a:r>
          </a:p>
        </p:txBody>
      </p:sp>
      <p:sp>
        <p:nvSpPr>
          <p:cNvPr id="6" name="Rectangle 5"/>
          <p:cNvSpPr/>
          <p:nvPr/>
        </p:nvSpPr>
        <p:spPr>
          <a:xfrm>
            <a:off x="152400" y="1828800"/>
            <a:ext cx="4191000" cy="3970318"/>
          </a:xfrm>
          <a:prstGeom prst="rect">
            <a:avLst/>
          </a:prstGeom>
        </p:spPr>
        <p:txBody>
          <a:bodyPr wrap="square">
            <a:spAutoFit/>
          </a:bodyPr>
          <a:lstStyle/>
          <a:p>
            <a:r>
              <a:rPr lang="en-US" dirty="0" smtClean="0"/>
              <a:t>If output puncturing is implemented, the code rate will be restricted to 1/2. This is useful in circumstances which the bandwidth limitation is so great that additional redundancy of code to achieve a code rate of less than 1/2 is undesirable.</a:t>
            </a:r>
          </a:p>
          <a:p>
            <a:endParaRPr lang="en-US" dirty="0" smtClean="0"/>
          </a:p>
          <a:p>
            <a:endParaRPr lang="en-US" dirty="0" smtClean="0"/>
          </a:p>
          <a:p>
            <a:endParaRPr lang="en-US" dirty="0" smtClean="0"/>
          </a:p>
          <a:p>
            <a:r>
              <a:rPr lang="en-US" dirty="0" smtClean="0"/>
              <a:t>However, as output is punctured, some information is loss. That means the performance of Turbo Code will decrease in general. Bit error rate (BER) will increase.</a:t>
            </a:r>
          </a:p>
        </p:txBody>
      </p:sp>
      <p:sp>
        <p:nvSpPr>
          <p:cNvPr id="8" name="Rectangle 7"/>
          <p:cNvSpPr/>
          <p:nvPr/>
        </p:nvSpPr>
        <p:spPr>
          <a:xfrm>
            <a:off x="152400" y="1777652"/>
            <a:ext cx="4114800" cy="4927948"/>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cxnSp>
        <p:nvCxnSpPr>
          <p:cNvPr id="10" name="Straight Connector 9"/>
          <p:cNvCxnSpPr>
            <a:stCxn id="8" idx="1"/>
            <a:endCxn id="8" idx="3"/>
          </p:cNvCxnSpPr>
          <p:nvPr/>
        </p:nvCxnSpPr>
        <p:spPr>
          <a:xfrm rot="10800000" flipH="1">
            <a:off x="152400" y="4241626"/>
            <a:ext cx="4114800" cy="1588"/>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7696200" y="2438400"/>
            <a:ext cx="990600" cy="762000"/>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Tree>
  </p:cSld>
  <p:clrMapOvr>
    <a:masterClrMapping/>
  </p:clrMapOvr>
  <p:transition>
    <p:randomBar dir="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2"/>
          <p:cNvPicPr>
            <a:picLocks noChangeAspect="1" noChangeArrowheads="1"/>
          </p:cNvPicPr>
          <p:nvPr/>
        </p:nvPicPr>
        <p:blipFill>
          <a:blip r:embed="rId2"/>
          <a:srcRect/>
          <a:stretch>
            <a:fillRect/>
          </a:stretch>
        </p:blipFill>
        <p:spPr bwMode="auto">
          <a:xfrm>
            <a:off x="4267200" y="2286000"/>
            <a:ext cx="4876800" cy="3581400"/>
          </a:xfrm>
          <a:prstGeom prst="rect">
            <a:avLst/>
          </a:prstGeom>
          <a:noFill/>
          <a:ln w="9525">
            <a:noFill/>
            <a:miter lim="800000"/>
            <a:headEnd/>
            <a:tailEnd/>
          </a:ln>
          <a:effectLst/>
        </p:spPr>
      </p:pic>
      <p:sp>
        <p:nvSpPr>
          <p:cNvPr id="30" name="Rounded Rectangle 29"/>
          <p:cNvSpPr/>
          <p:nvPr/>
        </p:nvSpPr>
        <p:spPr>
          <a:xfrm>
            <a:off x="1143000" y="76200"/>
            <a:ext cx="6781800" cy="838200"/>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800" b="1" dirty="0" smtClean="0">
                <a:solidFill>
                  <a:schemeClr val="tx2">
                    <a:lumMod val="50000"/>
                  </a:schemeClr>
                </a:solidFill>
              </a:rPr>
              <a:t>Performance analysis of Turbo Code</a:t>
            </a:r>
            <a:endParaRPr lang="ar-EG" sz="2800" b="1" dirty="0" smtClean="0">
              <a:solidFill>
                <a:schemeClr val="tx2">
                  <a:lumMod val="50000"/>
                </a:schemeClr>
              </a:solidFill>
            </a:endParaRPr>
          </a:p>
        </p:txBody>
      </p:sp>
      <p:sp>
        <p:nvSpPr>
          <p:cNvPr id="4" name="Rounded Rectangle 3"/>
          <p:cNvSpPr/>
          <p:nvPr/>
        </p:nvSpPr>
        <p:spPr>
          <a:xfrm>
            <a:off x="152400" y="1143000"/>
            <a:ext cx="4114800" cy="533400"/>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rgbClr val="C00000"/>
                </a:solidFill>
              </a:rPr>
              <a:t> Number of decoder iterations</a:t>
            </a:r>
          </a:p>
        </p:txBody>
      </p:sp>
      <p:sp>
        <p:nvSpPr>
          <p:cNvPr id="6" name="Rectangle 5"/>
          <p:cNvSpPr/>
          <p:nvPr/>
        </p:nvSpPr>
        <p:spPr>
          <a:xfrm>
            <a:off x="152400" y="1828800"/>
            <a:ext cx="4191000" cy="4524315"/>
          </a:xfrm>
          <a:prstGeom prst="rect">
            <a:avLst/>
          </a:prstGeom>
        </p:spPr>
        <p:txBody>
          <a:bodyPr wrap="square">
            <a:spAutoFit/>
          </a:bodyPr>
          <a:lstStyle/>
          <a:p>
            <a:r>
              <a:rPr lang="en-US" dirty="0" smtClean="0"/>
              <a:t>Firstly, the decoder gets the systematic output and also the first encoder output, while the second decoder gets the information of the systematic output and also the second encoder output.</a:t>
            </a:r>
          </a:p>
          <a:p>
            <a:endParaRPr lang="en-US" dirty="0" smtClean="0"/>
          </a:p>
          <a:p>
            <a:r>
              <a:rPr lang="en-US" dirty="0" smtClean="0"/>
              <a:t>The first decoder does not have the information of the second encoder output in the first iterations.</a:t>
            </a:r>
          </a:p>
          <a:p>
            <a:endParaRPr lang="en-US" dirty="0" smtClean="0"/>
          </a:p>
          <a:p>
            <a:r>
              <a:rPr lang="en-US" dirty="0" smtClean="0"/>
              <a:t>The performance of the Turbo Code increases as the number of iterations increases. However, the time used will also increases linearly as the number of iterations. This increases in decoding time per bits will lead to increase in latency.</a:t>
            </a:r>
          </a:p>
        </p:txBody>
      </p:sp>
      <p:sp>
        <p:nvSpPr>
          <p:cNvPr id="8" name="Rectangle 7"/>
          <p:cNvSpPr/>
          <p:nvPr/>
        </p:nvSpPr>
        <p:spPr>
          <a:xfrm>
            <a:off x="152400" y="1777652"/>
            <a:ext cx="4114800" cy="4927948"/>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
        <p:nvSpPr>
          <p:cNvPr id="9" name="Rectangle 8"/>
          <p:cNvSpPr/>
          <p:nvPr/>
        </p:nvSpPr>
        <p:spPr>
          <a:xfrm>
            <a:off x="4953000" y="2514600"/>
            <a:ext cx="3124200" cy="990600"/>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Tree>
  </p:cSld>
  <p:clrMapOvr>
    <a:masterClrMapping/>
  </p:clrMapOvr>
  <p:transition>
    <p:randomBar dir="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2"/>
          <p:cNvPicPr>
            <a:picLocks noChangeAspect="1" noChangeArrowheads="1"/>
          </p:cNvPicPr>
          <p:nvPr/>
        </p:nvPicPr>
        <p:blipFill>
          <a:blip r:embed="rId2"/>
          <a:srcRect/>
          <a:stretch>
            <a:fillRect/>
          </a:stretch>
        </p:blipFill>
        <p:spPr bwMode="auto">
          <a:xfrm>
            <a:off x="7543800" y="3276600"/>
            <a:ext cx="1600200" cy="1524000"/>
          </a:xfrm>
          <a:prstGeom prst="rect">
            <a:avLst/>
          </a:prstGeom>
          <a:noFill/>
          <a:ln w="9525">
            <a:noFill/>
            <a:miter lim="800000"/>
            <a:headEnd/>
            <a:tailEnd/>
          </a:ln>
          <a:effectLst/>
        </p:spPr>
      </p:pic>
      <p:sp>
        <p:nvSpPr>
          <p:cNvPr id="20" name="Right Arrow 19"/>
          <p:cNvSpPr/>
          <p:nvPr/>
        </p:nvSpPr>
        <p:spPr>
          <a:xfrm>
            <a:off x="5791200" y="3886200"/>
            <a:ext cx="1828800" cy="685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pic>
        <p:nvPicPr>
          <p:cNvPr id="7" name="Picture 2"/>
          <p:cNvPicPr>
            <a:picLocks noChangeAspect="1" noChangeArrowheads="1"/>
          </p:cNvPicPr>
          <p:nvPr/>
        </p:nvPicPr>
        <p:blipFill>
          <a:blip r:embed="rId3"/>
          <a:srcRect/>
          <a:stretch>
            <a:fillRect/>
          </a:stretch>
        </p:blipFill>
        <p:spPr bwMode="auto">
          <a:xfrm>
            <a:off x="4267200" y="3429000"/>
            <a:ext cx="1524000" cy="1219200"/>
          </a:xfrm>
          <a:prstGeom prst="rect">
            <a:avLst/>
          </a:prstGeom>
          <a:noFill/>
          <a:ln w="9525">
            <a:noFill/>
            <a:miter lim="800000"/>
            <a:headEnd/>
            <a:tailEnd/>
          </a:ln>
          <a:effectLst/>
        </p:spPr>
      </p:pic>
      <p:sp>
        <p:nvSpPr>
          <p:cNvPr id="30" name="Rounded Rectangle 29"/>
          <p:cNvSpPr/>
          <p:nvPr/>
        </p:nvSpPr>
        <p:spPr>
          <a:xfrm>
            <a:off x="1143000" y="76200"/>
            <a:ext cx="6781800" cy="838200"/>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800" b="1" dirty="0" smtClean="0">
                <a:solidFill>
                  <a:schemeClr val="tx2">
                    <a:lumMod val="50000"/>
                  </a:schemeClr>
                </a:solidFill>
              </a:rPr>
              <a:t>Performance analysis of Turbo Code</a:t>
            </a:r>
            <a:endParaRPr lang="ar-EG" sz="2800" b="1" dirty="0" smtClean="0">
              <a:solidFill>
                <a:schemeClr val="tx2">
                  <a:lumMod val="50000"/>
                </a:schemeClr>
              </a:solidFill>
            </a:endParaRPr>
          </a:p>
        </p:txBody>
      </p:sp>
      <p:sp>
        <p:nvSpPr>
          <p:cNvPr id="4" name="Rounded Rectangle 3"/>
          <p:cNvSpPr/>
          <p:nvPr/>
        </p:nvSpPr>
        <p:spPr>
          <a:xfrm>
            <a:off x="152400" y="1143000"/>
            <a:ext cx="4114800" cy="533400"/>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rgbClr val="C00000"/>
                </a:solidFill>
              </a:rPr>
              <a:t>Noise level</a:t>
            </a:r>
          </a:p>
        </p:txBody>
      </p:sp>
      <p:sp>
        <p:nvSpPr>
          <p:cNvPr id="6" name="Rectangle 5"/>
          <p:cNvSpPr/>
          <p:nvPr/>
        </p:nvSpPr>
        <p:spPr>
          <a:xfrm>
            <a:off x="152400" y="1828800"/>
            <a:ext cx="4191000" cy="3416320"/>
          </a:xfrm>
          <a:prstGeom prst="rect">
            <a:avLst/>
          </a:prstGeom>
        </p:spPr>
        <p:txBody>
          <a:bodyPr wrap="square">
            <a:spAutoFit/>
          </a:bodyPr>
          <a:lstStyle/>
          <a:p>
            <a:r>
              <a:rPr lang="en-US" dirty="0" smtClean="0"/>
              <a:t>The most direct factor to affect the performance of Turbo Code is noise level.</a:t>
            </a:r>
          </a:p>
          <a:p>
            <a:endParaRPr lang="en-US" dirty="0" smtClean="0"/>
          </a:p>
          <a:p>
            <a:r>
              <a:rPr lang="en-US" dirty="0" smtClean="0"/>
              <a:t>Noise level can be represented by signal energy per bit to noise power spectral density (</a:t>
            </a:r>
            <a:r>
              <a:rPr lang="en-US" i="1" dirty="0" err="1" smtClean="0"/>
              <a:t>Eb</a:t>
            </a:r>
            <a:r>
              <a:rPr lang="en-US" i="1" dirty="0" smtClean="0"/>
              <a:t>/No). </a:t>
            </a:r>
          </a:p>
          <a:p>
            <a:endParaRPr lang="en-US" dirty="0" smtClean="0"/>
          </a:p>
          <a:p>
            <a:r>
              <a:rPr lang="en-US" dirty="0" smtClean="0"/>
              <a:t>The larger the </a:t>
            </a:r>
            <a:r>
              <a:rPr lang="en-US" i="1" dirty="0" err="1" smtClean="0"/>
              <a:t>Eb</a:t>
            </a:r>
            <a:r>
              <a:rPr lang="en-US" i="1" dirty="0" smtClean="0"/>
              <a:t>/No, the smaller the noise level. With more favorable environment, the </a:t>
            </a:r>
            <a:r>
              <a:rPr lang="en-US" dirty="0" smtClean="0"/>
              <a:t>BER of the Turbo Code will decrease, and vice versa.</a:t>
            </a:r>
          </a:p>
          <a:p>
            <a:endParaRPr lang="en-US" dirty="0" smtClean="0"/>
          </a:p>
        </p:txBody>
      </p:sp>
      <p:sp>
        <p:nvSpPr>
          <p:cNvPr id="8" name="Rectangle 7"/>
          <p:cNvSpPr/>
          <p:nvPr/>
        </p:nvSpPr>
        <p:spPr>
          <a:xfrm>
            <a:off x="152400" y="1777652"/>
            <a:ext cx="4114800" cy="4927948"/>
          </a:xfrm>
          <a:prstGeom prst="rect">
            <a:avLst/>
          </a:prstGeom>
          <a:noFill/>
          <a:ln w="3810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
        <p:nvSpPr>
          <p:cNvPr id="10" name="Lightning Bolt 9"/>
          <p:cNvSpPr/>
          <p:nvPr/>
        </p:nvSpPr>
        <p:spPr>
          <a:xfrm rot="1594234">
            <a:off x="6295210" y="2993391"/>
            <a:ext cx="685800" cy="1052657"/>
          </a:xfrm>
          <a:prstGeom prst="lightningBol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
        <p:nvSpPr>
          <p:cNvPr id="11" name="Lightning Bolt 10"/>
          <p:cNvSpPr/>
          <p:nvPr/>
        </p:nvSpPr>
        <p:spPr>
          <a:xfrm rot="12926457">
            <a:off x="6337665" y="4561029"/>
            <a:ext cx="685800" cy="1052657"/>
          </a:xfrm>
          <a:prstGeom prst="lightningBol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
        <p:nvSpPr>
          <p:cNvPr id="12" name="Lightning Bolt 11"/>
          <p:cNvSpPr/>
          <p:nvPr/>
        </p:nvSpPr>
        <p:spPr>
          <a:xfrm rot="3768906">
            <a:off x="6911348" y="3042989"/>
            <a:ext cx="685800" cy="1052657"/>
          </a:xfrm>
          <a:prstGeom prst="lightningBol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
        <p:nvSpPr>
          <p:cNvPr id="13" name="Lightning Bolt 12"/>
          <p:cNvSpPr/>
          <p:nvPr/>
        </p:nvSpPr>
        <p:spPr>
          <a:xfrm rot="20958041">
            <a:off x="5699445" y="3145791"/>
            <a:ext cx="685800" cy="1052657"/>
          </a:xfrm>
          <a:prstGeom prst="lightningBol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
        <p:nvSpPr>
          <p:cNvPr id="14" name="Lightning Bolt 13"/>
          <p:cNvSpPr/>
          <p:nvPr/>
        </p:nvSpPr>
        <p:spPr>
          <a:xfrm rot="9168906">
            <a:off x="7060583" y="4335224"/>
            <a:ext cx="685800" cy="1052657"/>
          </a:xfrm>
          <a:prstGeom prst="lightningBol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
        <p:nvSpPr>
          <p:cNvPr id="16" name="Lightning Bolt 15"/>
          <p:cNvSpPr/>
          <p:nvPr/>
        </p:nvSpPr>
        <p:spPr>
          <a:xfrm rot="641959" flipV="1">
            <a:off x="5623245" y="4303032"/>
            <a:ext cx="685800" cy="1052657"/>
          </a:xfrm>
          <a:prstGeom prst="lightningBol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
        <p:nvSpPr>
          <p:cNvPr id="17" name="Cloud 16"/>
          <p:cNvSpPr/>
          <p:nvPr/>
        </p:nvSpPr>
        <p:spPr>
          <a:xfrm>
            <a:off x="5943600" y="3810000"/>
            <a:ext cx="1219200" cy="990600"/>
          </a:xfrm>
          <a:prstGeom prst="cloud">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
        <p:nvSpPr>
          <p:cNvPr id="18" name="TextBox 17"/>
          <p:cNvSpPr txBox="1"/>
          <p:nvPr/>
        </p:nvSpPr>
        <p:spPr>
          <a:xfrm>
            <a:off x="4724400" y="2981980"/>
            <a:ext cx="762000" cy="523220"/>
          </a:xfrm>
          <a:prstGeom prst="rect">
            <a:avLst/>
          </a:prstGeom>
          <a:noFill/>
        </p:spPr>
        <p:txBody>
          <a:bodyPr wrap="square" rtlCol="1">
            <a:spAutoFit/>
          </a:bodyPr>
          <a:lstStyle/>
          <a:p>
            <a:r>
              <a:rPr lang="en-US" sz="2800" b="1" dirty="0" smtClean="0">
                <a:solidFill>
                  <a:srgbClr val="C00000"/>
                </a:solidFill>
              </a:rPr>
              <a:t>TX</a:t>
            </a:r>
            <a:endParaRPr lang="ar-EG" sz="2800" b="1" dirty="0">
              <a:solidFill>
                <a:srgbClr val="C00000"/>
              </a:solidFill>
            </a:endParaRPr>
          </a:p>
        </p:txBody>
      </p:sp>
      <p:sp>
        <p:nvSpPr>
          <p:cNvPr id="19" name="TextBox 18"/>
          <p:cNvSpPr txBox="1"/>
          <p:nvPr/>
        </p:nvSpPr>
        <p:spPr>
          <a:xfrm>
            <a:off x="8001000" y="2971800"/>
            <a:ext cx="762000" cy="523220"/>
          </a:xfrm>
          <a:prstGeom prst="rect">
            <a:avLst/>
          </a:prstGeom>
          <a:noFill/>
        </p:spPr>
        <p:txBody>
          <a:bodyPr wrap="square" rtlCol="1">
            <a:spAutoFit/>
          </a:bodyPr>
          <a:lstStyle/>
          <a:p>
            <a:r>
              <a:rPr lang="en-US" sz="2800" b="1" dirty="0" smtClean="0">
                <a:solidFill>
                  <a:srgbClr val="C00000"/>
                </a:solidFill>
              </a:rPr>
              <a:t>RX</a:t>
            </a:r>
            <a:endParaRPr lang="ar-EG" sz="2800" b="1" dirty="0">
              <a:solidFill>
                <a:srgbClr val="C00000"/>
              </a:solidFill>
            </a:endParaRPr>
          </a:p>
        </p:txBody>
      </p:sp>
    </p:spTree>
  </p:cSld>
  <p:clrMapOvr>
    <a:masterClrMapping/>
  </p:clrMapOvr>
  <p:transition>
    <p:randomBar dir="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 name="Rounded Rectangle 29"/>
          <p:cNvSpPr/>
          <p:nvPr/>
        </p:nvSpPr>
        <p:spPr>
          <a:xfrm>
            <a:off x="1143000" y="76200"/>
            <a:ext cx="6781800" cy="838200"/>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800" b="1" dirty="0" smtClean="0">
                <a:solidFill>
                  <a:schemeClr val="tx1"/>
                </a:solidFill>
              </a:rPr>
              <a:t>Outlines </a:t>
            </a:r>
            <a:endParaRPr lang="ar-EG" sz="2800" b="1" dirty="0">
              <a:solidFill>
                <a:schemeClr val="tx1"/>
              </a:solidFill>
            </a:endParaRPr>
          </a:p>
        </p:txBody>
      </p:sp>
      <p:sp>
        <p:nvSpPr>
          <p:cNvPr id="36" name="Rounded Rectangle 35"/>
          <p:cNvSpPr/>
          <p:nvPr/>
        </p:nvSpPr>
        <p:spPr>
          <a:xfrm>
            <a:off x="152400" y="1676400"/>
            <a:ext cx="3810000" cy="762000"/>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chemeClr val="tx2">
                    <a:lumMod val="50000"/>
                  </a:schemeClr>
                </a:solidFill>
              </a:rPr>
              <a:t>Performance analysis of Turbo Code</a:t>
            </a:r>
            <a:endParaRPr lang="ar-EG" sz="2400" b="1" dirty="0">
              <a:solidFill>
                <a:schemeClr val="tx2">
                  <a:lumMod val="50000"/>
                </a:schemeClr>
              </a:solidFill>
            </a:endParaRPr>
          </a:p>
        </p:txBody>
      </p:sp>
      <p:sp>
        <p:nvSpPr>
          <p:cNvPr id="37" name="Rounded Rectangle 36"/>
          <p:cNvSpPr/>
          <p:nvPr/>
        </p:nvSpPr>
        <p:spPr>
          <a:xfrm>
            <a:off x="152400" y="2667000"/>
            <a:ext cx="3810000" cy="762000"/>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chemeClr val="tx2">
                    <a:lumMod val="50000"/>
                  </a:schemeClr>
                </a:solidFill>
              </a:rPr>
              <a:t>Limitations of Turbo code in wireless communications </a:t>
            </a:r>
            <a:endParaRPr lang="ar-EG" sz="2400" b="1" dirty="0">
              <a:solidFill>
                <a:schemeClr val="tx2">
                  <a:lumMod val="50000"/>
                </a:schemeClr>
              </a:solidFill>
            </a:endParaRPr>
          </a:p>
        </p:txBody>
      </p:sp>
      <p:sp>
        <p:nvSpPr>
          <p:cNvPr id="38" name="Rounded Rectangle 37"/>
          <p:cNvSpPr/>
          <p:nvPr/>
        </p:nvSpPr>
        <p:spPr>
          <a:xfrm>
            <a:off x="152400" y="3657600"/>
            <a:ext cx="3810000" cy="762000"/>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chemeClr val="tx2">
                    <a:lumMod val="50000"/>
                  </a:schemeClr>
                </a:solidFill>
              </a:rPr>
              <a:t>Proposal on wireless communications </a:t>
            </a:r>
            <a:endParaRPr lang="ar-EG" sz="2400" b="1" dirty="0">
              <a:solidFill>
                <a:schemeClr val="tx2">
                  <a:lumMod val="50000"/>
                </a:schemeClr>
              </a:solidFill>
            </a:endParaRPr>
          </a:p>
        </p:txBody>
      </p:sp>
      <p:sp>
        <p:nvSpPr>
          <p:cNvPr id="39" name="Rounded Rectangle 38"/>
          <p:cNvSpPr/>
          <p:nvPr/>
        </p:nvSpPr>
        <p:spPr>
          <a:xfrm>
            <a:off x="152400" y="4648200"/>
            <a:ext cx="3810000" cy="762000"/>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chemeClr val="tx2">
                    <a:lumMod val="50000"/>
                  </a:schemeClr>
                </a:solidFill>
              </a:rPr>
              <a:t>Proposal on multi-media applications</a:t>
            </a:r>
            <a:endParaRPr lang="ar-EG" sz="2400" b="1" dirty="0">
              <a:solidFill>
                <a:schemeClr val="tx2">
                  <a:lumMod val="50000"/>
                </a:schemeClr>
              </a:solidFill>
            </a:endParaRPr>
          </a:p>
        </p:txBody>
      </p:sp>
      <p:sp>
        <p:nvSpPr>
          <p:cNvPr id="42" name="Right Arrow 41"/>
          <p:cNvSpPr/>
          <p:nvPr/>
        </p:nvSpPr>
        <p:spPr>
          <a:xfrm>
            <a:off x="3962400" y="1752600"/>
            <a:ext cx="1371600" cy="609600"/>
          </a:xfrm>
          <a:prstGeom prst="rightArrow">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
        <p:nvSpPr>
          <p:cNvPr id="40" name="Rectangle 39"/>
          <p:cNvSpPr/>
          <p:nvPr/>
        </p:nvSpPr>
        <p:spPr>
          <a:xfrm>
            <a:off x="5334000" y="1219200"/>
            <a:ext cx="3485634" cy="1631216"/>
          </a:xfrm>
          <a:prstGeom prst="rect">
            <a:avLst/>
          </a:prstGeom>
        </p:spPr>
        <p:txBody>
          <a:bodyPr wrap="none">
            <a:spAutoFit/>
          </a:bodyPr>
          <a:lstStyle/>
          <a:p>
            <a:pPr>
              <a:buFont typeface="Arial" pitchFamily="34" charset="0"/>
              <a:buChar char="•"/>
            </a:pPr>
            <a:r>
              <a:rPr lang="en-US" sz="2000" b="1" dirty="0" smtClean="0">
                <a:solidFill>
                  <a:srgbClr val="C00000"/>
                </a:solidFill>
              </a:rPr>
              <a:t> Frame Size</a:t>
            </a:r>
          </a:p>
          <a:p>
            <a:pPr>
              <a:buFont typeface="Arial" pitchFamily="34" charset="0"/>
              <a:buChar char="•"/>
            </a:pPr>
            <a:r>
              <a:rPr lang="en-US" sz="2000" b="1" dirty="0" smtClean="0">
                <a:solidFill>
                  <a:srgbClr val="C00000"/>
                </a:solidFill>
              </a:rPr>
              <a:t> Encoder Memory Size</a:t>
            </a:r>
          </a:p>
          <a:p>
            <a:pPr>
              <a:buFont typeface="Arial" pitchFamily="34" charset="0"/>
              <a:buChar char="•"/>
            </a:pPr>
            <a:r>
              <a:rPr lang="en-US" sz="2000" b="1" dirty="0" smtClean="0">
                <a:solidFill>
                  <a:srgbClr val="C00000"/>
                </a:solidFill>
              </a:rPr>
              <a:t> Encoder Output Puncturing</a:t>
            </a:r>
          </a:p>
          <a:p>
            <a:pPr>
              <a:buFont typeface="Arial" pitchFamily="34" charset="0"/>
              <a:buChar char="•"/>
            </a:pPr>
            <a:r>
              <a:rPr lang="en-US" sz="2000" b="1" dirty="0" smtClean="0">
                <a:solidFill>
                  <a:srgbClr val="C00000"/>
                </a:solidFill>
              </a:rPr>
              <a:t> Number of decoder iterations</a:t>
            </a:r>
          </a:p>
          <a:p>
            <a:pPr>
              <a:buFont typeface="Arial" pitchFamily="34" charset="0"/>
              <a:buChar char="•"/>
            </a:pPr>
            <a:r>
              <a:rPr lang="en-US" sz="2000" b="1" dirty="0" smtClean="0">
                <a:solidFill>
                  <a:srgbClr val="C00000"/>
                </a:solidFill>
              </a:rPr>
              <a:t> Noise level</a:t>
            </a:r>
          </a:p>
        </p:txBody>
      </p:sp>
      <p:sp>
        <p:nvSpPr>
          <p:cNvPr id="43" name="Rectangle 42"/>
          <p:cNvSpPr/>
          <p:nvPr/>
        </p:nvSpPr>
        <p:spPr>
          <a:xfrm>
            <a:off x="5334000" y="1219200"/>
            <a:ext cx="3505200" cy="1676400"/>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
        <p:nvSpPr>
          <p:cNvPr id="47" name="Rectangle 46"/>
          <p:cNvSpPr/>
          <p:nvPr/>
        </p:nvSpPr>
        <p:spPr>
          <a:xfrm>
            <a:off x="5334000" y="3471208"/>
            <a:ext cx="2746714" cy="1938992"/>
          </a:xfrm>
          <a:prstGeom prst="rect">
            <a:avLst/>
          </a:prstGeom>
        </p:spPr>
        <p:txBody>
          <a:bodyPr wrap="none">
            <a:spAutoFit/>
          </a:bodyPr>
          <a:lstStyle/>
          <a:p>
            <a:pPr>
              <a:buFont typeface="Arial" pitchFamily="34" charset="0"/>
              <a:buChar char="•"/>
            </a:pPr>
            <a:r>
              <a:rPr lang="en-US" sz="2000" b="1" dirty="0" smtClean="0">
                <a:solidFill>
                  <a:srgbClr val="C00000"/>
                </a:solidFill>
              </a:rPr>
              <a:t> Rayleigh fading</a:t>
            </a:r>
          </a:p>
          <a:p>
            <a:pPr>
              <a:buFont typeface="Arial" pitchFamily="34" charset="0"/>
              <a:buChar char="•"/>
            </a:pPr>
            <a:r>
              <a:rPr lang="en-US" sz="2000" b="1" dirty="0" smtClean="0">
                <a:solidFill>
                  <a:srgbClr val="C00000"/>
                </a:solidFill>
              </a:rPr>
              <a:t> Unreliable channel</a:t>
            </a:r>
          </a:p>
          <a:p>
            <a:pPr>
              <a:buFont typeface="Arial" pitchFamily="34" charset="0"/>
              <a:buChar char="•"/>
            </a:pPr>
            <a:r>
              <a:rPr lang="en-US" sz="2000" b="1" dirty="0" smtClean="0">
                <a:solidFill>
                  <a:srgbClr val="C00000"/>
                </a:solidFill>
              </a:rPr>
              <a:t> Changing environment</a:t>
            </a:r>
          </a:p>
          <a:p>
            <a:pPr>
              <a:buFont typeface="Arial" pitchFamily="34" charset="0"/>
              <a:buChar char="•"/>
            </a:pPr>
            <a:r>
              <a:rPr lang="en-US" sz="2000" b="1" dirty="0" smtClean="0">
                <a:solidFill>
                  <a:srgbClr val="C00000"/>
                </a:solidFill>
              </a:rPr>
              <a:t> Tight timing</a:t>
            </a:r>
          </a:p>
          <a:p>
            <a:pPr>
              <a:buFont typeface="Arial" pitchFamily="34" charset="0"/>
              <a:buChar char="•"/>
            </a:pPr>
            <a:r>
              <a:rPr lang="en-US" sz="2000" b="1" dirty="0" smtClean="0">
                <a:solidFill>
                  <a:srgbClr val="C00000"/>
                </a:solidFill>
              </a:rPr>
              <a:t> Small frame size</a:t>
            </a:r>
          </a:p>
          <a:p>
            <a:pPr>
              <a:buFont typeface="Arial" pitchFamily="34" charset="0"/>
              <a:buChar char="•"/>
            </a:pPr>
            <a:r>
              <a:rPr lang="en-US" sz="2000" b="1" dirty="0" smtClean="0">
                <a:solidFill>
                  <a:srgbClr val="C00000"/>
                </a:solidFill>
              </a:rPr>
              <a:t> Limited bandwidth</a:t>
            </a:r>
          </a:p>
        </p:txBody>
      </p:sp>
      <p:sp>
        <p:nvSpPr>
          <p:cNvPr id="49" name="Rectangle 48"/>
          <p:cNvSpPr/>
          <p:nvPr/>
        </p:nvSpPr>
        <p:spPr>
          <a:xfrm>
            <a:off x="5334000" y="3471208"/>
            <a:ext cx="3505200" cy="1905000"/>
          </a:xfrm>
          <a:prstGeom prst="rect">
            <a:avLst/>
          </a:prstGeom>
          <a:no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
        <p:nvSpPr>
          <p:cNvPr id="51" name="Bent Arrow 50"/>
          <p:cNvSpPr/>
          <p:nvPr/>
        </p:nvSpPr>
        <p:spPr>
          <a:xfrm rot="5400000">
            <a:off x="3530252" y="3301652"/>
            <a:ext cx="1702496" cy="838200"/>
          </a:xfrm>
          <a:prstGeom prst="bentArrow">
            <a:avLst>
              <a:gd name="adj1" fmla="val 36380"/>
              <a:gd name="adj2" fmla="val 25000"/>
              <a:gd name="adj3" fmla="val 25000"/>
              <a:gd name="adj4" fmla="val 42486"/>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solidFill>
                <a:schemeClr val="tx1"/>
              </a:solidFill>
            </a:endParaRPr>
          </a:p>
        </p:txBody>
      </p:sp>
      <p:sp>
        <p:nvSpPr>
          <p:cNvPr id="52" name="Right Arrow 51"/>
          <p:cNvSpPr/>
          <p:nvPr/>
        </p:nvSpPr>
        <p:spPr>
          <a:xfrm>
            <a:off x="4419600" y="4114800"/>
            <a:ext cx="914400" cy="609600"/>
          </a:xfrm>
          <a:prstGeom prst="rightArrow">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
        <p:nvSpPr>
          <p:cNvPr id="53" name="Rounded Rectangle 52"/>
          <p:cNvSpPr/>
          <p:nvPr/>
        </p:nvSpPr>
        <p:spPr>
          <a:xfrm>
            <a:off x="4178474" y="4114800"/>
            <a:ext cx="228600" cy="457200"/>
          </a:xfrm>
          <a:prstGeom prst="round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1" anchor="ctr"/>
          <a:lstStyle/>
          <a:p>
            <a:pPr algn="ctr"/>
            <a:endParaRPr lang="ar-EG"/>
          </a:p>
        </p:txBody>
      </p:sp>
    </p:spTree>
  </p:cSld>
  <p:clrMapOvr>
    <a:masterClrMapping/>
  </p:clrMapOvr>
  <p:transition>
    <p:randomBar dir="ver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3" name="Picture 9"/>
          <p:cNvPicPr>
            <a:picLocks noChangeAspect="1" noChangeArrowheads="1"/>
          </p:cNvPicPr>
          <p:nvPr/>
        </p:nvPicPr>
        <p:blipFill>
          <a:blip r:embed="rId3"/>
          <a:srcRect/>
          <a:stretch>
            <a:fillRect/>
          </a:stretch>
        </p:blipFill>
        <p:spPr bwMode="auto">
          <a:xfrm>
            <a:off x="-533400" y="3429000"/>
            <a:ext cx="5029200" cy="3771900"/>
          </a:xfrm>
          <a:prstGeom prst="rect">
            <a:avLst/>
          </a:prstGeom>
          <a:noFill/>
          <a:ln w="9525">
            <a:noFill/>
            <a:miter lim="800000"/>
            <a:headEnd/>
            <a:tailEnd/>
          </a:ln>
          <a:effectLst/>
        </p:spPr>
      </p:pic>
      <p:pic>
        <p:nvPicPr>
          <p:cNvPr id="1034" name="Picture 10"/>
          <p:cNvPicPr>
            <a:picLocks noChangeAspect="1" noChangeArrowheads="1"/>
          </p:cNvPicPr>
          <p:nvPr/>
        </p:nvPicPr>
        <p:blipFill>
          <a:blip r:embed="rId4"/>
          <a:srcRect/>
          <a:stretch>
            <a:fillRect/>
          </a:stretch>
        </p:blipFill>
        <p:spPr bwMode="auto">
          <a:xfrm>
            <a:off x="-533400" y="3429000"/>
            <a:ext cx="5029200" cy="3771900"/>
          </a:xfrm>
          <a:prstGeom prst="rect">
            <a:avLst/>
          </a:prstGeom>
          <a:noFill/>
          <a:ln w="9525">
            <a:noFill/>
            <a:miter lim="800000"/>
            <a:headEnd/>
            <a:tailEnd/>
          </a:ln>
          <a:effectLst/>
        </p:spPr>
      </p:pic>
      <p:sp>
        <p:nvSpPr>
          <p:cNvPr id="30" name="Rounded Rectangle 29"/>
          <p:cNvSpPr/>
          <p:nvPr/>
        </p:nvSpPr>
        <p:spPr>
          <a:xfrm>
            <a:off x="1143000" y="76200"/>
            <a:ext cx="6781800" cy="838200"/>
          </a:xfrm>
          <a:prstGeom prst="roundRect">
            <a:avLst/>
          </a:prstGeom>
          <a:solidFill>
            <a:schemeClr val="accent4">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800" b="1" dirty="0" smtClean="0">
                <a:solidFill>
                  <a:schemeClr val="tx2">
                    <a:lumMod val="50000"/>
                  </a:schemeClr>
                </a:solidFill>
              </a:rPr>
              <a:t>Limitations of Turbo code in wireless communications </a:t>
            </a:r>
            <a:endParaRPr lang="ar-EG" sz="2800" b="1" dirty="0">
              <a:solidFill>
                <a:schemeClr val="tx2">
                  <a:lumMod val="50000"/>
                </a:schemeClr>
              </a:solidFill>
            </a:endParaRPr>
          </a:p>
        </p:txBody>
      </p:sp>
      <p:sp>
        <p:nvSpPr>
          <p:cNvPr id="4" name="Rounded Rectangle 3"/>
          <p:cNvSpPr/>
          <p:nvPr/>
        </p:nvSpPr>
        <p:spPr>
          <a:xfrm>
            <a:off x="152400" y="1143000"/>
            <a:ext cx="4114800" cy="533400"/>
          </a:xfrm>
          <a:prstGeom prst="roundRect">
            <a:avLst/>
          </a:prstGeom>
          <a:solidFill>
            <a:schemeClr val="accent4">
              <a:lumMod val="20000"/>
              <a:lumOff val="80000"/>
            </a:schemeClr>
          </a:solidFill>
          <a:ln w="57150"/>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en-US" sz="2400" b="1" dirty="0" smtClean="0">
                <a:solidFill>
                  <a:srgbClr val="C00000"/>
                </a:solidFill>
              </a:rPr>
              <a:t> Rayleigh fading</a:t>
            </a:r>
          </a:p>
        </p:txBody>
      </p:sp>
      <p:sp>
        <p:nvSpPr>
          <p:cNvPr id="9" name="Rectangle 4"/>
          <p:cNvSpPr>
            <a:spLocks noChangeArrowheads="1"/>
          </p:cNvSpPr>
          <p:nvPr/>
        </p:nvSpPr>
        <p:spPr bwMode="auto">
          <a:xfrm>
            <a:off x="1770062" y="4362450"/>
            <a:ext cx="1592263" cy="301625"/>
          </a:xfrm>
          <a:prstGeom prst="rect">
            <a:avLst/>
          </a:prstGeom>
          <a:noFill/>
          <a:ln w="12700">
            <a:noFill/>
            <a:miter lim="800000"/>
            <a:headEnd/>
            <a:tailEnd/>
          </a:ln>
          <a:effectLst/>
        </p:spPr>
        <p:txBody>
          <a:bodyPr wrap="none" lIns="90488" tIns="44450" rIns="90488" bIns="44450">
            <a:spAutoFit/>
          </a:bodyPr>
          <a:lstStyle/>
          <a:p>
            <a:pPr defTabSz="762000" eaLnBrk="1" hangingPunct="1"/>
            <a:r>
              <a:rPr kumimoji="1" lang="en-US" altLang="ja-JP" sz="1400">
                <a:latin typeface="Arial" pitchFamily="34" charset="0"/>
                <a:ea typeface="ＭＳ ゴシック" pitchFamily="49" charset="-128"/>
              </a:rPr>
              <a:t>Base Station (BS)</a:t>
            </a:r>
          </a:p>
        </p:txBody>
      </p:sp>
      <p:sp>
        <p:nvSpPr>
          <p:cNvPr id="10" name="Rectangle 5"/>
          <p:cNvSpPr>
            <a:spLocks noChangeArrowheads="1"/>
          </p:cNvSpPr>
          <p:nvPr/>
        </p:nvSpPr>
        <p:spPr bwMode="auto">
          <a:xfrm>
            <a:off x="7256462" y="4197350"/>
            <a:ext cx="1738313" cy="301625"/>
          </a:xfrm>
          <a:prstGeom prst="rect">
            <a:avLst/>
          </a:prstGeom>
          <a:noFill/>
          <a:ln w="12700">
            <a:noFill/>
            <a:miter lim="800000"/>
            <a:headEnd/>
            <a:tailEnd/>
          </a:ln>
          <a:effectLst/>
        </p:spPr>
        <p:txBody>
          <a:bodyPr wrap="none" lIns="90488" tIns="44450" rIns="90488" bIns="44450">
            <a:spAutoFit/>
          </a:bodyPr>
          <a:lstStyle/>
          <a:p>
            <a:pPr defTabSz="762000" eaLnBrk="1" hangingPunct="1"/>
            <a:r>
              <a:rPr kumimoji="1" lang="en-US" altLang="ja-JP" sz="1400">
                <a:latin typeface="Arial" pitchFamily="34" charset="0"/>
                <a:ea typeface="ＭＳ ゴシック" pitchFamily="49" charset="-128"/>
              </a:rPr>
              <a:t>Mobile Station (MS)</a:t>
            </a:r>
          </a:p>
        </p:txBody>
      </p:sp>
      <p:sp>
        <p:nvSpPr>
          <p:cNvPr id="11" name="Rectangle 6"/>
          <p:cNvSpPr>
            <a:spLocks noChangeArrowheads="1"/>
          </p:cNvSpPr>
          <p:nvPr/>
        </p:nvSpPr>
        <p:spPr bwMode="auto">
          <a:xfrm>
            <a:off x="2405062" y="2076450"/>
            <a:ext cx="2006600" cy="301625"/>
          </a:xfrm>
          <a:prstGeom prst="rect">
            <a:avLst/>
          </a:prstGeom>
          <a:noFill/>
          <a:ln w="12700">
            <a:noFill/>
            <a:miter lim="800000"/>
            <a:headEnd/>
            <a:tailEnd/>
          </a:ln>
          <a:effectLst/>
        </p:spPr>
        <p:txBody>
          <a:bodyPr lIns="90488" tIns="44450" rIns="90488" bIns="44450">
            <a:spAutoFit/>
          </a:bodyPr>
          <a:lstStyle/>
          <a:p>
            <a:pPr algn="ctr" defTabSz="762000" eaLnBrk="1" hangingPunct="1"/>
            <a:r>
              <a:rPr kumimoji="1" lang="en-US" altLang="ja-JP" sz="1400">
                <a:latin typeface="Arial" pitchFamily="34" charset="0"/>
                <a:ea typeface="ＭＳ ゴシック" pitchFamily="49" charset="-128"/>
              </a:rPr>
              <a:t>multi-path propagation</a:t>
            </a:r>
          </a:p>
        </p:txBody>
      </p:sp>
      <p:grpSp>
        <p:nvGrpSpPr>
          <p:cNvPr id="12" name="Group 7"/>
          <p:cNvGrpSpPr>
            <a:grpSpLocks/>
          </p:cNvGrpSpPr>
          <p:nvPr/>
        </p:nvGrpSpPr>
        <p:grpSpPr bwMode="auto">
          <a:xfrm>
            <a:off x="7102475" y="1371600"/>
            <a:ext cx="1965325" cy="1392238"/>
            <a:chOff x="3903" y="932"/>
            <a:chExt cx="1238" cy="877"/>
          </a:xfrm>
        </p:grpSpPr>
        <p:sp>
          <p:nvSpPr>
            <p:cNvPr id="13" name="Rectangle 8"/>
            <p:cNvSpPr>
              <a:spLocks noChangeArrowheads="1"/>
            </p:cNvSpPr>
            <p:nvPr/>
          </p:nvSpPr>
          <p:spPr bwMode="auto">
            <a:xfrm>
              <a:off x="4559" y="1638"/>
              <a:ext cx="582" cy="171"/>
            </a:xfrm>
            <a:prstGeom prst="rect">
              <a:avLst/>
            </a:prstGeom>
            <a:noFill/>
            <a:ln w="12700">
              <a:noFill/>
              <a:miter lim="800000"/>
              <a:headEnd/>
              <a:tailEnd/>
            </a:ln>
            <a:effectLst/>
          </p:spPr>
          <p:txBody>
            <a:bodyPr wrap="none" lIns="90488" tIns="44450" rIns="90488" bIns="44450">
              <a:spAutoFit/>
            </a:bodyPr>
            <a:lstStyle/>
            <a:p>
              <a:pPr defTabSz="762000" eaLnBrk="1" hangingPunct="1"/>
              <a:r>
                <a:rPr kumimoji="1" lang="en-US" altLang="ja-JP" sz="1200">
                  <a:solidFill>
                    <a:schemeClr val="bg2"/>
                  </a:solidFill>
                  <a:latin typeface="Arial" pitchFamily="34" charset="0"/>
                  <a:ea typeface="ＭＳ ゴシック" pitchFamily="49" charset="-128"/>
                </a:rPr>
                <a:t>Path Delay</a:t>
              </a:r>
            </a:p>
          </p:txBody>
        </p:sp>
        <p:sp>
          <p:nvSpPr>
            <p:cNvPr id="14" name="Rectangle 9"/>
            <p:cNvSpPr>
              <a:spLocks noChangeArrowheads="1"/>
            </p:cNvSpPr>
            <p:nvPr/>
          </p:nvSpPr>
          <p:spPr bwMode="auto">
            <a:xfrm rot="16200000">
              <a:off x="3796" y="1065"/>
              <a:ext cx="385" cy="171"/>
            </a:xfrm>
            <a:prstGeom prst="rect">
              <a:avLst/>
            </a:prstGeom>
            <a:noFill/>
            <a:ln w="12700">
              <a:noFill/>
              <a:miter lim="800000"/>
              <a:headEnd/>
              <a:tailEnd/>
            </a:ln>
            <a:effectLst/>
          </p:spPr>
          <p:txBody>
            <a:bodyPr wrap="none" lIns="90488" tIns="44450" rIns="90488" bIns="44450">
              <a:spAutoFit/>
            </a:bodyPr>
            <a:lstStyle/>
            <a:p>
              <a:pPr defTabSz="762000" eaLnBrk="1" hangingPunct="1"/>
              <a:r>
                <a:rPr kumimoji="1" lang="en-US" altLang="ja-JP" sz="1200">
                  <a:solidFill>
                    <a:schemeClr val="bg2"/>
                  </a:solidFill>
                  <a:latin typeface="Arial" pitchFamily="34" charset="0"/>
                  <a:ea typeface="ＭＳ ゴシック" pitchFamily="49" charset="-128"/>
                </a:rPr>
                <a:t>Power</a:t>
              </a:r>
            </a:p>
          </p:txBody>
        </p:sp>
        <p:sp>
          <p:nvSpPr>
            <p:cNvPr id="15" name="Line 10"/>
            <p:cNvSpPr>
              <a:spLocks noChangeShapeType="1"/>
            </p:cNvSpPr>
            <p:nvPr/>
          </p:nvSpPr>
          <p:spPr bwMode="auto">
            <a:xfrm>
              <a:off x="4044" y="1608"/>
              <a:ext cx="952" cy="0"/>
            </a:xfrm>
            <a:prstGeom prst="line">
              <a:avLst/>
            </a:prstGeom>
            <a:noFill/>
            <a:ln w="12700">
              <a:solidFill>
                <a:schemeClr val="bg2"/>
              </a:solidFill>
              <a:round/>
              <a:headEnd/>
              <a:tailEnd type="triangle" w="med" len="med"/>
            </a:ln>
            <a:effectLst/>
          </p:spPr>
          <p:txBody>
            <a:bodyPr wrap="none" anchor="ctr"/>
            <a:lstStyle/>
            <a:p>
              <a:endParaRPr lang="ar-EG"/>
            </a:p>
          </p:txBody>
        </p:sp>
        <p:sp>
          <p:nvSpPr>
            <p:cNvPr id="16" name="Line 11"/>
            <p:cNvSpPr>
              <a:spLocks noChangeShapeType="1"/>
            </p:cNvSpPr>
            <p:nvPr/>
          </p:nvSpPr>
          <p:spPr bwMode="auto">
            <a:xfrm flipV="1">
              <a:off x="4088" y="932"/>
              <a:ext cx="0" cy="728"/>
            </a:xfrm>
            <a:prstGeom prst="line">
              <a:avLst/>
            </a:prstGeom>
            <a:noFill/>
            <a:ln w="12700">
              <a:solidFill>
                <a:schemeClr val="bg2"/>
              </a:solidFill>
              <a:round/>
              <a:headEnd/>
              <a:tailEnd type="triangle" w="med" len="med"/>
            </a:ln>
            <a:effectLst/>
          </p:spPr>
          <p:txBody>
            <a:bodyPr wrap="none" anchor="ctr"/>
            <a:lstStyle/>
            <a:p>
              <a:endParaRPr lang="ar-EG"/>
            </a:p>
          </p:txBody>
        </p:sp>
      </p:grpSp>
      <p:graphicFrame>
        <p:nvGraphicFramePr>
          <p:cNvPr id="17" name="Object 12"/>
          <p:cNvGraphicFramePr>
            <a:graphicFrameLocks noChangeAspect="1"/>
          </p:cNvGraphicFramePr>
          <p:nvPr/>
        </p:nvGraphicFramePr>
        <p:xfrm>
          <a:off x="4540250" y="1531938"/>
          <a:ext cx="1519237" cy="947737"/>
        </p:xfrm>
        <a:graphic>
          <a:graphicData uri="http://schemas.openxmlformats.org/presentationml/2006/ole">
            <p:oleObj spid="_x0000_s1027" r:id="rId5" imgW="2883408" imgH="1798320" progId="">
              <p:embed/>
            </p:oleObj>
          </a:graphicData>
        </a:graphic>
      </p:graphicFrame>
      <p:graphicFrame>
        <p:nvGraphicFramePr>
          <p:cNvPr id="18" name="Object 13"/>
          <p:cNvGraphicFramePr>
            <a:graphicFrameLocks noChangeAspect="1"/>
          </p:cNvGraphicFramePr>
          <p:nvPr/>
        </p:nvGraphicFramePr>
        <p:xfrm>
          <a:off x="4548187" y="3686175"/>
          <a:ext cx="1493838" cy="974725"/>
        </p:xfrm>
        <a:graphic>
          <a:graphicData uri="http://schemas.openxmlformats.org/presentationml/2006/ole">
            <p:oleObj spid="_x0000_s1028" r:id="rId6" imgW="2849880" imgH="1859280" progId="">
              <p:embed/>
            </p:oleObj>
          </a:graphicData>
        </a:graphic>
      </p:graphicFrame>
      <p:graphicFrame>
        <p:nvGraphicFramePr>
          <p:cNvPr id="19" name="Object 14"/>
          <p:cNvGraphicFramePr>
            <a:graphicFrameLocks noChangeAspect="1"/>
          </p:cNvGraphicFramePr>
          <p:nvPr/>
        </p:nvGraphicFramePr>
        <p:xfrm>
          <a:off x="5503862" y="2671763"/>
          <a:ext cx="1406525" cy="904875"/>
        </p:xfrm>
        <a:graphic>
          <a:graphicData uri="http://schemas.openxmlformats.org/presentationml/2006/ole">
            <p:oleObj spid="_x0000_s1029" r:id="rId7" imgW="2910840" imgH="1871472" progId="">
              <p:embed/>
            </p:oleObj>
          </a:graphicData>
        </a:graphic>
      </p:graphicFrame>
      <p:grpSp>
        <p:nvGrpSpPr>
          <p:cNvPr id="20" name="Group 15"/>
          <p:cNvGrpSpPr>
            <a:grpSpLocks/>
          </p:cNvGrpSpPr>
          <p:nvPr/>
        </p:nvGrpSpPr>
        <p:grpSpPr bwMode="auto">
          <a:xfrm>
            <a:off x="2849562" y="1706563"/>
            <a:ext cx="5748338" cy="1354137"/>
            <a:chOff x="1224" y="1143"/>
            <a:chExt cx="3621" cy="853"/>
          </a:xfrm>
        </p:grpSpPr>
        <p:sp>
          <p:nvSpPr>
            <p:cNvPr id="21" name="Line 16"/>
            <p:cNvSpPr>
              <a:spLocks noChangeShapeType="1"/>
            </p:cNvSpPr>
            <p:nvPr/>
          </p:nvSpPr>
          <p:spPr bwMode="auto">
            <a:xfrm flipV="1">
              <a:off x="4520" y="1312"/>
              <a:ext cx="0" cy="304"/>
            </a:xfrm>
            <a:prstGeom prst="line">
              <a:avLst/>
            </a:prstGeom>
            <a:noFill/>
            <a:ln w="25400">
              <a:solidFill>
                <a:schemeClr val="tx1"/>
              </a:solidFill>
              <a:round/>
              <a:headEnd/>
              <a:tailEnd type="triangle" w="med" len="med"/>
            </a:ln>
            <a:effectLst/>
          </p:spPr>
          <p:txBody>
            <a:bodyPr wrap="none" anchor="ctr"/>
            <a:lstStyle/>
            <a:p>
              <a:endParaRPr lang="ar-EG"/>
            </a:p>
          </p:txBody>
        </p:sp>
        <p:sp>
          <p:nvSpPr>
            <p:cNvPr id="22" name="Rectangle 17"/>
            <p:cNvSpPr>
              <a:spLocks noChangeArrowheads="1"/>
            </p:cNvSpPr>
            <p:nvPr/>
          </p:nvSpPr>
          <p:spPr bwMode="auto">
            <a:xfrm>
              <a:off x="4415" y="1143"/>
              <a:ext cx="430" cy="190"/>
            </a:xfrm>
            <a:prstGeom prst="rect">
              <a:avLst/>
            </a:prstGeom>
            <a:noFill/>
            <a:ln w="12700">
              <a:noFill/>
              <a:miter lim="800000"/>
              <a:headEnd/>
              <a:tailEnd/>
            </a:ln>
            <a:effectLst/>
          </p:spPr>
          <p:txBody>
            <a:bodyPr wrap="none" lIns="90488" tIns="44450" rIns="90488" bIns="44450">
              <a:spAutoFit/>
            </a:bodyPr>
            <a:lstStyle/>
            <a:p>
              <a:pPr defTabSz="762000" eaLnBrk="1" hangingPunct="1"/>
              <a:r>
                <a:rPr kumimoji="1" lang="en-US" altLang="ja-JP" sz="1400">
                  <a:latin typeface="Arial" pitchFamily="34" charset="0"/>
                  <a:ea typeface="ＭＳ ゴシック" pitchFamily="49" charset="-128"/>
                </a:rPr>
                <a:t>path-2</a:t>
              </a:r>
            </a:p>
          </p:txBody>
        </p:sp>
        <p:grpSp>
          <p:nvGrpSpPr>
            <p:cNvPr id="23" name="Group 18"/>
            <p:cNvGrpSpPr>
              <a:grpSpLocks/>
            </p:cNvGrpSpPr>
            <p:nvPr/>
          </p:nvGrpSpPr>
          <p:grpSpPr bwMode="auto">
            <a:xfrm>
              <a:off x="1224" y="1400"/>
              <a:ext cx="3056" cy="596"/>
              <a:chOff x="1224" y="1400"/>
              <a:chExt cx="3056" cy="596"/>
            </a:xfrm>
          </p:grpSpPr>
          <p:sp>
            <p:nvSpPr>
              <p:cNvPr id="24" name="Rectangle 19"/>
              <p:cNvSpPr>
                <a:spLocks noChangeArrowheads="1"/>
              </p:cNvSpPr>
              <p:nvPr/>
            </p:nvSpPr>
            <p:spPr bwMode="auto">
              <a:xfrm>
                <a:off x="3407" y="1423"/>
                <a:ext cx="430" cy="190"/>
              </a:xfrm>
              <a:prstGeom prst="rect">
                <a:avLst/>
              </a:prstGeom>
              <a:noFill/>
              <a:ln w="12700">
                <a:noFill/>
                <a:miter lim="800000"/>
                <a:headEnd/>
                <a:tailEnd/>
              </a:ln>
              <a:effectLst/>
            </p:spPr>
            <p:txBody>
              <a:bodyPr wrap="none" lIns="90488" tIns="44450" rIns="90488" bIns="44450">
                <a:spAutoFit/>
              </a:bodyPr>
              <a:lstStyle/>
              <a:p>
                <a:pPr defTabSz="762000" eaLnBrk="1" hangingPunct="1"/>
                <a:r>
                  <a:rPr kumimoji="1" lang="en-US" altLang="ja-JP" sz="1400">
                    <a:latin typeface="Arial" pitchFamily="34" charset="0"/>
                    <a:ea typeface="ＭＳ ゴシック" pitchFamily="49" charset="-128"/>
                  </a:rPr>
                  <a:t>path-2</a:t>
                </a:r>
              </a:p>
            </p:txBody>
          </p:sp>
          <p:sp>
            <p:nvSpPr>
              <p:cNvPr id="25" name="Line 20"/>
              <p:cNvSpPr>
                <a:spLocks noChangeShapeType="1"/>
              </p:cNvSpPr>
              <p:nvPr/>
            </p:nvSpPr>
            <p:spPr bwMode="auto">
              <a:xfrm flipV="1">
                <a:off x="1224" y="1408"/>
                <a:ext cx="1544" cy="588"/>
              </a:xfrm>
              <a:prstGeom prst="line">
                <a:avLst/>
              </a:prstGeom>
              <a:noFill/>
              <a:ln w="12700">
                <a:solidFill>
                  <a:schemeClr val="tx1"/>
                </a:solidFill>
                <a:round/>
                <a:headEnd/>
                <a:tailEnd/>
              </a:ln>
              <a:effectLst/>
            </p:spPr>
            <p:txBody>
              <a:bodyPr wrap="none" lIns="90000" tIns="46800" rIns="90000" bIns="46800" anchor="ctr">
                <a:spAutoFit/>
              </a:bodyPr>
              <a:lstStyle/>
              <a:p>
                <a:endParaRPr lang="ar-EG"/>
              </a:p>
            </p:txBody>
          </p:sp>
          <p:sp>
            <p:nvSpPr>
              <p:cNvPr id="26" name="Line 21"/>
              <p:cNvSpPr>
                <a:spLocks noChangeShapeType="1"/>
              </p:cNvSpPr>
              <p:nvPr/>
            </p:nvSpPr>
            <p:spPr bwMode="auto">
              <a:xfrm>
                <a:off x="2768" y="1400"/>
                <a:ext cx="1512" cy="596"/>
              </a:xfrm>
              <a:prstGeom prst="line">
                <a:avLst/>
              </a:prstGeom>
              <a:noFill/>
              <a:ln w="12700">
                <a:solidFill>
                  <a:schemeClr val="tx1"/>
                </a:solidFill>
                <a:round/>
                <a:headEnd/>
                <a:tailEnd type="triangle" w="med" len="med"/>
              </a:ln>
              <a:effectLst/>
            </p:spPr>
            <p:txBody>
              <a:bodyPr wrap="none" lIns="90000" tIns="46800" rIns="90000" bIns="46800" anchor="ctr">
                <a:spAutoFit/>
              </a:bodyPr>
              <a:lstStyle/>
              <a:p>
                <a:endParaRPr lang="ar-EG"/>
              </a:p>
            </p:txBody>
          </p:sp>
        </p:grpSp>
      </p:grpSp>
      <p:grpSp>
        <p:nvGrpSpPr>
          <p:cNvPr id="27" name="Group 22"/>
          <p:cNvGrpSpPr>
            <a:grpSpLocks/>
          </p:cNvGrpSpPr>
          <p:nvPr/>
        </p:nvGrpSpPr>
        <p:grpSpPr bwMode="auto">
          <a:xfrm>
            <a:off x="2900362" y="1935163"/>
            <a:ext cx="6078538" cy="2333625"/>
            <a:chOff x="1256" y="1287"/>
            <a:chExt cx="3829" cy="1470"/>
          </a:xfrm>
        </p:grpSpPr>
        <p:sp>
          <p:nvSpPr>
            <p:cNvPr id="28" name="Line 23"/>
            <p:cNvSpPr>
              <a:spLocks noChangeShapeType="1"/>
            </p:cNvSpPr>
            <p:nvPr/>
          </p:nvSpPr>
          <p:spPr bwMode="auto">
            <a:xfrm flipV="1">
              <a:off x="4664" y="1312"/>
              <a:ext cx="0" cy="304"/>
            </a:xfrm>
            <a:prstGeom prst="line">
              <a:avLst/>
            </a:prstGeom>
            <a:noFill/>
            <a:ln w="25400">
              <a:solidFill>
                <a:schemeClr val="tx1"/>
              </a:solidFill>
              <a:round/>
              <a:headEnd/>
              <a:tailEnd type="triangle" w="med" len="med"/>
            </a:ln>
            <a:effectLst/>
          </p:spPr>
          <p:txBody>
            <a:bodyPr wrap="none" anchor="ctr"/>
            <a:lstStyle/>
            <a:p>
              <a:endParaRPr lang="ar-EG"/>
            </a:p>
          </p:txBody>
        </p:sp>
        <p:sp>
          <p:nvSpPr>
            <p:cNvPr id="29" name="Rectangle 24"/>
            <p:cNvSpPr>
              <a:spLocks noChangeArrowheads="1"/>
            </p:cNvSpPr>
            <p:nvPr/>
          </p:nvSpPr>
          <p:spPr bwMode="auto">
            <a:xfrm>
              <a:off x="4655" y="1287"/>
              <a:ext cx="430" cy="190"/>
            </a:xfrm>
            <a:prstGeom prst="rect">
              <a:avLst/>
            </a:prstGeom>
            <a:noFill/>
            <a:ln w="12700">
              <a:noFill/>
              <a:miter lim="800000"/>
              <a:headEnd/>
              <a:tailEnd/>
            </a:ln>
            <a:effectLst/>
          </p:spPr>
          <p:txBody>
            <a:bodyPr wrap="none" lIns="90488" tIns="44450" rIns="90488" bIns="44450">
              <a:spAutoFit/>
            </a:bodyPr>
            <a:lstStyle/>
            <a:p>
              <a:pPr defTabSz="762000" eaLnBrk="1" hangingPunct="1"/>
              <a:r>
                <a:rPr kumimoji="1" lang="en-US" altLang="ja-JP" sz="1400">
                  <a:latin typeface="Arial" pitchFamily="34" charset="0"/>
                  <a:ea typeface="ＭＳ ゴシック" pitchFamily="49" charset="-128"/>
                </a:rPr>
                <a:t>path-3</a:t>
              </a:r>
            </a:p>
          </p:txBody>
        </p:sp>
        <p:grpSp>
          <p:nvGrpSpPr>
            <p:cNvPr id="31" name="Group 25"/>
            <p:cNvGrpSpPr>
              <a:grpSpLocks/>
            </p:cNvGrpSpPr>
            <p:nvPr/>
          </p:nvGrpSpPr>
          <p:grpSpPr bwMode="auto">
            <a:xfrm>
              <a:off x="1256" y="1996"/>
              <a:ext cx="2960" cy="761"/>
              <a:chOff x="1256" y="1996"/>
              <a:chExt cx="2960" cy="761"/>
            </a:xfrm>
          </p:grpSpPr>
          <p:sp>
            <p:nvSpPr>
              <p:cNvPr id="32" name="Rectangle 26"/>
              <p:cNvSpPr>
                <a:spLocks noChangeArrowheads="1"/>
              </p:cNvSpPr>
              <p:nvPr/>
            </p:nvSpPr>
            <p:spPr bwMode="auto">
              <a:xfrm>
                <a:off x="3255" y="2567"/>
                <a:ext cx="430" cy="190"/>
              </a:xfrm>
              <a:prstGeom prst="rect">
                <a:avLst/>
              </a:prstGeom>
              <a:noFill/>
              <a:ln w="12700">
                <a:noFill/>
                <a:miter lim="800000"/>
                <a:headEnd/>
                <a:tailEnd/>
              </a:ln>
              <a:effectLst/>
            </p:spPr>
            <p:txBody>
              <a:bodyPr wrap="none" lIns="90488" tIns="44450" rIns="90488" bIns="44450">
                <a:spAutoFit/>
              </a:bodyPr>
              <a:lstStyle/>
              <a:p>
                <a:pPr defTabSz="762000" eaLnBrk="1" hangingPunct="1"/>
                <a:r>
                  <a:rPr kumimoji="1" lang="en-US" altLang="ja-JP" sz="1400">
                    <a:latin typeface="Arial" pitchFamily="34" charset="0"/>
                    <a:ea typeface="ＭＳ ゴシック" pitchFamily="49" charset="-128"/>
                  </a:rPr>
                  <a:t>path-3</a:t>
                </a:r>
              </a:p>
            </p:txBody>
          </p:sp>
          <p:sp>
            <p:nvSpPr>
              <p:cNvPr id="33" name="Line 27"/>
              <p:cNvSpPr>
                <a:spLocks noChangeShapeType="1"/>
              </p:cNvSpPr>
              <p:nvPr/>
            </p:nvSpPr>
            <p:spPr bwMode="auto">
              <a:xfrm>
                <a:off x="1256" y="1996"/>
                <a:ext cx="1104" cy="428"/>
              </a:xfrm>
              <a:prstGeom prst="line">
                <a:avLst/>
              </a:prstGeom>
              <a:noFill/>
              <a:ln w="12700">
                <a:solidFill>
                  <a:schemeClr val="tx1"/>
                </a:solidFill>
                <a:round/>
                <a:headEnd/>
                <a:tailEnd/>
              </a:ln>
              <a:effectLst/>
            </p:spPr>
            <p:txBody>
              <a:bodyPr wrap="none" lIns="90000" tIns="46800" rIns="90000" bIns="46800" anchor="ctr">
                <a:spAutoFit/>
              </a:bodyPr>
              <a:lstStyle/>
              <a:p>
                <a:endParaRPr lang="ar-EG"/>
              </a:p>
            </p:txBody>
          </p:sp>
          <p:sp>
            <p:nvSpPr>
              <p:cNvPr id="34" name="Line 28"/>
              <p:cNvSpPr>
                <a:spLocks noChangeShapeType="1"/>
              </p:cNvSpPr>
              <p:nvPr/>
            </p:nvSpPr>
            <p:spPr bwMode="auto">
              <a:xfrm flipV="1">
                <a:off x="3120" y="2328"/>
                <a:ext cx="1096" cy="232"/>
              </a:xfrm>
              <a:prstGeom prst="line">
                <a:avLst/>
              </a:prstGeom>
              <a:noFill/>
              <a:ln w="12700">
                <a:solidFill>
                  <a:schemeClr val="tx1"/>
                </a:solidFill>
                <a:round/>
                <a:headEnd/>
                <a:tailEnd type="triangle" w="med" len="med"/>
              </a:ln>
              <a:effectLst/>
            </p:spPr>
            <p:txBody>
              <a:bodyPr wrap="none" lIns="90000" tIns="46800" rIns="90000" bIns="46800" anchor="ctr">
                <a:spAutoFit/>
              </a:bodyPr>
              <a:lstStyle/>
              <a:p>
                <a:endParaRPr lang="ar-EG"/>
              </a:p>
            </p:txBody>
          </p:sp>
        </p:grpSp>
      </p:grpSp>
      <p:graphicFrame>
        <p:nvGraphicFramePr>
          <p:cNvPr id="35" name="Object 29"/>
          <p:cNvGraphicFramePr>
            <a:graphicFrameLocks noChangeAspect="1"/>
          </p:cNvGraphicFramePr>
          <p:nvPr/>
        </p:nvGraphicFramePr>
        <p:xfrm>
          <a:off x="7732712" y="2768600"/>
          <a:ext cx="939800" cy="1355725"/>
        </p:xfrm>
        <a:graphic>
          <a:graphicData uri="http://schemas.openxmlformats.org/presentationml/2006/ole">
            <p:oleObj spid="_x0000_s1030" r:id="rId8" imgW="3441700" imgH="4965700" progId="">
              <p:embed/>
            </p:oleObj>
          </a:graphicData>
        </a:graphic>
      </p:graphicFrame>
      <p:graphicFrame>
        <p:nvGraphicFramePr>
          <p:cNvPr id="37" name="Object 31"/>
          <p:cNvGraphicFramePr>
            <a:graphicFrameLocks noChangeAspect="1"/>
          </p:cNvGraphicFramePr>
          <p:nvPr/>
        </p:nvGraphicFramePr>
        <p:xfrm>
          <a:off x="2500312" y="2705100"/>
          <a:ext cx="766763" cy="711200"/>
        </p:xfrm>
        <a:graphic>
          <a:graphicData uri="http://schemas.openxmlformats.org/presentationml/2006/ole">
            <p:oleObj spid="_x0000_s1032" r:id="rId9" imgW="4178300" imgH="3873500" progId="">
              <p:embed/>
            </p:oleObj>
          </a:graphicData>
        </a:graphic>
      </p:graphicFrame>
      <p:grpSp>
        <p:nvGrpSpPr>
          <p:cNvPr id="38" name="Group 32"/>
          <p:cNvGrpSpPr>
            <a:grpSpLocks/>
          </p:cNvGrpSpPr>
          <p:nvPr/>
        </p:nvGrpSpPr>
        <p:grpSpPr bwMode="auto">
          <a:xfrm>
            <a:off x="2887662" y="1477963"/>
            <a:ext cx="5253038" cy="1881187"/>
            <a:chOff x="1248" y="999"/>
            <a:chExt cx="3309" cy="1185"/>
          </a:xfrm>
        </p:grpSpPr>
        <p:sp>
          <p:nvSpPr>
            <p:cNvPr id="39" name="Line 33"/>
            <p:cNvSpPr>
              <a:spLocks noChangeShapeType="1"/>
            </p:cNvSpPr>
            <p:nvPr/>
          </p:nvSpPr>
          <p:spPr bwMode="auto">
            <a:xfrm flipV="1">
              <a:off x="4280" y="1120"/>
              <a:ext cx="0" cy="496"/>
            </a:xfrm>
            <a:prstGeom prst="line">
              <a:avLst/>
            </a:prstGeom>
            <a:noFill/>
            <a:ln w="25400">
              <a:solidFill>
                <a:schemeClr val="tx1"/>
              </a:solidFill>
              <a:round/>
              <a:headEnd/>
              <a:tailEnd type="triangle" w="med" len="med"/>
            </a:ln>
            <a:effectLst/>
          </p:spPr>
          <p:txBody>
            <a:bodyPr wrap="none" anchor="ctr"/>
            <a:lstStyle/>
            <a:p>
              <a:endParaRPr lang="ar-EG"/>
            </a:p>
          </p:txBody>
        </p:sp>
        <p:sp>
          <p:nvSpPr>
            <p:cNvPr id="40" name="Rectangle 34"/>
            <p:cNvSpPr>
              <a:spLocks noChangeArrowheads="1"/>
            </p:cNvSpPr>
            <p:nvPr/>
          </p:nvSpPr>
          <p:spPr bwMode="auto">
            <a:xfrm>
              <a:off x="4127" y="999"/>
              <a:ext cx="430" cy="190"/>
            </a:xfrm>
            <a:prstGeom prst="rect">
              <a:avLst/>
            </a:prstGeom>
            <a:noFill/>
            <a:ln w="12700">
              <a:noFill/>
              <a:miter lim="800000"/>
              <a:headEnd/>
              <a:tailEnd/>
            </a:ln>
            <a:effectLst/>
          </p:spPr>
          <p:txBody>
            <a:bodyPr wrap="none" lIns="90488" tIns="44450" rIns="90488" bIns="44450">
              <a:spAutoFit/>
            </a:bodyPr>
            <a:lstStyle/>
            <a:p>
              <a:pPr defTabSz="762000" eaLnBrk="1" hangingPunct="1"/>
              <a:r>
                <a:rPr kumimoji="1" lang="en-US" altLang="ja-JP" sz="1400">
                  <a:latin typeface="Arial" pitchFamily="34" charset="0"/>
                  <a:ea typeface="ＭＳ ゴシック" pitchFamily="49" charset="-128"/>
                </a:rPr>
                <a:t>path-1</a:t>
              </a:r>
            </a:p>
          </p:txBody>
        </p:sp>
        <p:grpSp>
          <p:nvGrpSpPr>
            <p:cNvPr id="41" name="Group 35"/>
            <p:cNvGrpSpPr>
              <a:grpSpLocks/>
            </p:cNvGrpSpPr>
            <p:nvPr/>
          </p:nvGrpSpPr>
          <p:grpSpPr bwMode="auto">
            <a:xfrm>
              <a:off x="1248" y="1925"/>
              <a:ext cx="3000" cy="259"/>
              <a:chOff x="1248" y="1925"/>
              <a:chExt cx="3000" cy="259"/>
            </a:xfrm>
          </p:grpSpPr>
          <p:sp>
            <p:nvSpPr>
              <p:cNvPr id="42" name="Rectangle 36"/>
              <p:cNvSpPr>
                <a:spLocks noChangeArrowheads="1"/>
              </p:cNvSpPr>
              <p:nvPr/>
            </p:nvSpPr>
            <p:spPr bwMode="auto">
              <a:xfrm>
                <a:off x="3703" y="1925"/>
                <a:ext cx="430" cy="190"/>
              </a:xfrm>
              <a:prstGeom prst="rect">
                <a:avLst/>
              </a:prstGeom>
              <a:noFill/>
              <a:ln w="12700">
                <a:noFill/>
                <a:miter lim="800000"/>
                <a:headEnd/>
                <a:tailEnd/>
              </a:ln>
              <a:effectLst/>
            </p:spPr>
            <p:txBody>
              <a:bodyPr wrap="none" lIns="90488" tIns="44450" rIns="90488" bIns="44450">
                <a:spAutoFit/>
              </a:bodyPr>
              <a:lstStyle/>
              <a:p>
                <a:pPr defTabSz="762000" eaLnBrk="1" hangingPunct="1"/>
                <a:r>
                  <a:rPr kumimoji="1" lang="en-US" altLang="ja-JP" sz="1400">
                    <a:latin typeface="Arial" pitchFamily="34" charset="0"/>
                    <a:ea typeface="ＭＳ ゴシック" pitchFamily="49" charset="-128"/>
                  </a:rPr>
                  <a:t>path-1</a:t>
                </a:r>
              </a:p>
            </p:txBody>
          </p:sp>
          <p:sp>
            <p:nvSpPr>
              <p:cNvPr id="43" name="Line 37"/>
              <p:cNvSpPr>
                <a:spLocks noChangeShapeType="1"/>
              </p:cNvSpPr>
              <p:nvPr/>
            </p:nvSpPr>
            <p:spPr bwMode="auto">
              <a:xfrm>
                <a:off x="3240" y="1996"/>
                <a:ext cx="1008" cy="188"/>
              </a:xfrm>
              <a:prstGeom prst="line">
                <a:avLst/>
              </a:prstGeom>
              <a:noFill/>
              <a:ln w="12700">
                <a:solidFill>
                  <a:schemeClr val="tx1"/>
                </a:solidFill>
                <a:round/>
                <a:headEnd/>
                <a:tailEnd type="triangle" w="med" len="med"/>
              </a:ln>
              <a:effectLst/>
            </p:spPr>
            <p:txBody>
              <a:bodyPr wrap="none" lIns="90000" tIns="46800" rIns="90000" bIns="46800" anchor="ctr">
                <a:spAutoFit/>
              </a:bodyPr>
              <a:lstStyle/>
              <a:p>
                <a:endParaRPr lang="ar-EG"/>
              </a:p>
            </p:txBody>
          </p:sp>
          <p:sp>
            <p:nvSpPr>
              <p:cNvPr id="44" name="Line 38"/>
              <p:cNvSpPr>
                <a:spLocks noChangeShapeType="1"/>
              </p:cNvSpPr>
              <p:nvPr/>
            </p:nvSpPr>
            <p:spPr bwMode="auto">
              <a:xfrm>
                <a:off x="1248" y="1992"/>
                <a:ext cx="2000" cy="8"/>
              </a:xfrm>
              <a:prstGeom prst="line">
                <a:avLst/>
              </a:prstGeom>
              <a:noFill/>
              <a:ln w="9525">
                <a:solidFill>
                  <a:schemeClr val="tx1"/>
                </a:solidFill>
                <a:round/>
                <a:headEnd/>
                <a:tailEnd/>
              </a:ln>
              <a:effectLst/>
            </p:spPr>
            <p:txBody>
              <a:bodyPr wrap="none" anchor="ctr"/>
              <a:lstStyle/>
              <a:p>
                <a:endParaRPr lang="ar-EG"/>
              </a:p>
            </p:txBody>
          </p:sp>
        </p:grpSp>
      </p:grpSp>
      <p:grpSp>
        <p:nvGrpSpPr>
          <p:cNvPr id="51" name="Group 50"/>
          <p:cNvGrpSpPr/>
          <p:nvPr/>
        </p:nvGrpSpPr>
        <p:grpSpPr>
          <a:xfrm>
            <a:off x="2362200" y="1219200"/>
            <a:ext cx="6781800" cy="3505200"/>
            <a:chOff x="2362200" y="1219200"/>
            <a:chExt cx="6781800" cy="3505200"/>
          </a:xfrm>
        </p:grpSpPr>
        <p:sp>
          <p:nvSpPr>
            <p:cNvPr id="46" name="Rectangle 45"/>
            <p:cNvSpPr/>
            <p:nvPr/>
          </p:nvSpPr>
          <p:spPr>
            <a:xfrm>
              <a:off x="2362200" y="1905000"/>
              <a:ext cx="5410200" cy="762000"/>
            </a:xfrm>
            <a:prstGeom prst="rect">
              <a:avLst/>
            </a:prstGeom>
            <a:solidFill>
              <a:schemeClr val="bg1"/>
            </a:solidFill>
            <a:ln>
              <a:solidFill>
                <a:schemeClr val="bg1"/>
              </a:solidFill>
            </a:ln>
          </p:spPr>
          <p:style>
            <a:lnRef idx="2">
              <a:schemeClr val="accent6"/>
            </a:lnRef>
            <a:fillRef idx="1">
              <a:schemeClr val="lt1"/>
            </a:fillRef>
            <a:effectRef idx="0">
              <a:schemeClr val="accent6"/>
            </a:effectRef>
            <a:fontRef idx="minor">
              <a:schemeClr val="dk1"/>
            </a:fontRef>
          </p:style>
          <p:txBody>
            <a:bodyPr rtlCol="1" anchor="ctr"/>
            <a:lstStyle/>
            <a:p>
              <a:pPr algn="ctr"/>
              <a:endParaRPr lang="ar-EG" b="1" dirty="0"/>
            </a:p>
          </p:txBody>
        </p:sp>
        <p:sp>
          <p:nvSpPr>
            <p:cNvPr id="47" name="Rectangle 46"/>
            <p:cNvSpPr/>
            <p:nvPr/>
          </p:nvSpPr>
          <p:spPr>
            <a:xfrm>
              <a:off x="4419600" y="1219200"/>
              <a:ext cx="2743200" cy="762000"/>
            </a:xfrm>
            <a:prstGeom prst="rect">
              <a:avLst/>
            </a:prstGeom>
            <a:solidFill>
              <a:schemeClr val="bg1"/>
            </a:solidFill>
            <a:ln>
              <a:solidFill>
                <a:schemeClr val="bg1"/>
              </a:solidFill>
            </a:ln>
          </p:spPr>
          <p:style>
            <a:lnRef idx="2">
              <a:schemeClr val="accent6"/>
            </a:lnRef>
            <a:fillRef idx="1">
              <a:schemeClr val="lt1"/>
            </a:fillRef>
            <a:effectRef idx="0">
              <a:schemeClr val="accent6"/>
            </a:effectRef>
            <a:fontRef idx="minor">
              <a:schemeClr val="dk1"/>
            </a:fontRef>
          </p:style>
          <p:txBody>
            <a:bodyPr rtlCol="1" anchor="ctr"/>
            <a:lstStyle/>
            <a:p>
              <a:pPr algn="ctr"/>
              <a:endParaRPr lang="ar-EG"/>
            </a:p>
          </p:txBody>
        </p:sp>
        <p:sp>
          <p:nvSpPr>
            <p:cNvPr id="48" name="Rectangle 47"/>
            <p:cNvSpPr/>
            <p:nvPr/>
          </p:nvSpPr>
          <p:spPr>
            <a:xfrm>
              <a:off x="6400800" y="1371600"/>
              <a:ext cx="2743200" cy="1371600"/>
            </a:xfrm>
            <a:prstGeom prst="rect">
              <a:avLst/>
            </a:prstGeom>
            <a:solidFill>
              <a:schemeClr val="bg1"/>
            </a:solidFill>
            <a:ln>
              <a:solidFill>
                <a:schemeClr val="bg1"/>
              </a:solidFill>
            </a:ln>
          </p:spPr>
          <p:style>
            <a:lnRef idx="2">
              <a:schemeClr val="accent6"/>
            </a:lnRef>
            <a:fillRef idx="1">
              <a:schemeClr val="lt1"/>
            </a:fillRef>
            <a:effectRef idx="0">
              <a:schemeClr val="accent6"/>
            </a:effectRef>
            <a:fontRef idx="minor">
              <a:schemeClr val="dk1"/>
            </a:fontRef>
          </p:style>
          <p:txBody>
            <a:bodyPr rtlCol="1" anchor="ctr"/>
            <a:lstStyle/>
            <a:p>
              <a:pPr algn="ctr"/>
              <a:endParaRPr lang="ar-EG"/>
            </a:p>
          </p:txBody>
        </p:sp>
        <p:sp>
          <p:nvSpPr>
            <p:cNvPr id="49" name="Rectangle 48"/>
            <p:cNvSpPr/>
            <p:nvPr/>
          </p:nvSpPr>
          <p:spPr>
            <a:xfrm>
              <a:off x="3276600" y="2590800"/>
              <a:ext cx="4419600" cy="1371600"/>
            </a:xfrm>
            <a:prstGeom prst="rect">
              <a:avLst/>
            </a:prstGeom>
            <a:solidFill>
              <a:schemeClr val="bg1"/>
            </a:solidFill>
            <a:ln>
              <a:solidFill>
                <a:schemeClr val="bg1"/>
              </a:solidFill>
            </a:ln>
          </p:spPr>
          <p:style>
            <a:lnRef idx="2">
              <a:schemeClr val="accent6"/>
            </a:lnRef>
            <a:fillRef idx="1">
              <a:schemeClr val="lt1"/>
            </a:fillRef>
            <a:effectRef idx="0">
              <a:schemeClr val="accent6"/>
            </a:effectRef>
            <a:fontRef idx="minor">
              <a:schemeClr val="dk1"/>
            </a:fontRef>
          </p:style>
          <p:txBody>
            <a:bodyPr rtlCol="1" anchor="ctr"/>
            <a:lstStyle/>
            <a:p>
              <a:pPr algn="ctr"/>
              <a:endParaRPr lang="ar-EG"/>
            </a:p>
          </p:txBody>
        </p:sp>
        <p:sp>
          <p:nvSpPr>
            <p:cNvPr id="50" name="Rectangle 49"/>
            <p:cNvSpPr/>
            <p:nvPr/>
          </p:nvSpPr>
          <p:spPr>
            <a:xfrm>
              <a:off x="4343400" y="3962400"/>
              <a:ext cx="2743200" cy="762000"/>
            </a:xfrm>
            <a:prstGeom prst="rect">
              <a:avLst/>
            </a:prstGeom>
            <a:solidFill>
              <a:schemeClr val="bg1"/>
            </a:solidFill>
            <a:ln>
              <a:solidFill>
                <a:schemeClr val="bg1"/>
              </a:solidFill>
            </a:ln>
          </p:spPr>
          <p:style>
            <a:lnRef idx="2">
              <a:schemeClr val="accent6"/>
            </a:lnRef>
            <a:fillRef idx="1">
              <a:schemeClr val="lt1"/>
            </a:fillRef>
            <a:effectRef idx="0">
              <a:schemeClr val="accent6"/>
            </a:effectRef>
            <a:fontRef idx="minor">
              <a:schemeClr val="dk1"/>
            </a:fontRef>
          </p:style>
          <p:txBody>
            <a:bodyPr rtlCol="1" anchor="ctr"/>
            <a:lstStyle/>
            <a:p>
              <a:pPr algn="ctr"/>
              <a:endParaRPr lang="ar-EG"/>
            </a:p>
          </p:txBody>
        </p:sp>
      </p:grpSp>
      <p:grpSp>
        <p:nvGrpSpPr>
          <p:cNvPr id="63" name="Group 62"/>
          <p:cNvGrpSpPr/>
          <p:nvPr/>
        </p:nvGrpSpPr>
        <p:grpSpPr>
          <a:xfrm>
            <a:off x="3505200" y="1828800"/>
            <a:ext cx="3962400" cy="2108548"/>
            <a:chOff x="3505200" y="1828800"/>
            <a:chExt cx="3962400" cy="2108548"/>
          </a:xfrm>
        </p:grpSpPr>
        <p:cxnSp>
          <p:nvCxnSpPr>
            <p:cNvPr id="53" name="Straight Arrow Connector 52"/>
            <p:cNvCxnSpPr/>
            <p:nvPr/>
          </p:nvCxnSpPr>
          <p:spPr>
            <a:xfrm>
              <a:off x="3505200" y="3657600"/>
              <a:ext cx="3962400" cy="158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54" name="Flowchart: Or 53"/>
            <p:cNvSpPr/>
            <p:nvPr/>
          </p:nvSpPr>
          <p:spPr>
            <a:xfrm>
              <a:off x="5105400" y="3403948"/>
              <a:ext cx="609600" cy="533400"/>
            </a:xfrm>
            <a:prstGeom prst="flowChartOr">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cxnSp>
          <p:nvCxnSpPr>
            <p:cNvPr id="56" name="Straight Arrow Connector 55"/>
            <p:cNvCxnSpPr>
              <a:endCxn id="54" idx="0"/>
            </p:cNvCxnSpPr>
            <p:nvPr/>
          </p:nvCxnSpPr>
          <p:spPr>
            <a:xfrm rot="5400000">
              <a:off x="4965526" y="2959274"/>
              <a:ext cx="889348" cy="1588"/>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
          <p:nvSpPr>
            <p:cNvPr id="58" name="Explosion 1 57"/>
            <p:cNvSpPr/>
            <p:nvPr/>
          </p:nvSpPr>
          <p:spPr>
            <a:xfrm>
              <a:off x="5105400" y="2209800"/>
              <a:ext cx="685800" cy="381000"/>
            </a:xfrm>
            <a:prstGeom prst="irregularSeal1">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EG"/>
            </a:p>
          </p:txBody>
        </p:sp>
        <p:sp>
          <p:nvSpPr>
            <p:cNvPr id="59" name="Rectangle 58"/>
            <p:cNvSpPr/>
            <p:nvPr/>
          </p:nvSpPr>
          <p:spPr>
            <a:xfrm>
              <a:off x="5105400" y="1828800"/>
              <a:ext cx="694421" cy="369332"/>
            </a:xfrm>
            <a:prstGeom prst="rect">
              <a:avLst/>
            </a:prstGeom>
          </p:spPr>
          <p:txBody>
            <a:bodyPr wrap="none">
              <a:spAutoFit/>
            </a:bodyPr>
            <a:lstStyle/>
            <a:p>
              <a:r>
                <a:rPr lang="en-US" b="1" dirty="0" smtClean="0"/>
                <a:t>noise</a:t>
              </a:r>
              <a:endParaRPr lang="ar-EG" dirty="0"/>
            </a:p>
          </p:txBody>
        </p:sp>
        <p:cxnSp>
          <p:nvCxnSpPr>
            <p:cNvPr id="61" name="Straight Arrow Connector 60"/>
            <p:cNvCxnSpPr/>
            <p:nvPr/>
          </p:nvCxnSpPr>
          <p:spPr>
            <a:xfrm>
              <a:off x="4724400" y="3645074"/>
              <a:ext cx="381000" cy="1304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grpSp>
      <p:sp>
        <p:nvSpPr>
          <p:cNvPr id="62" name="TextBox 61"/>
          <p:cNvSpPr txBox="1"/>
          <p:nvPr/>
        </p:nvSpPr>
        <p:spPr>
          <a:xfrm>
            <a:off x="4419600" y="4724400"/>
            <a:ext cx="2133600" cy="461665"/>
          </a:xfrm>
          <a:prstGeom prst="rect">
            <a:avLst/>
          </a:prstGeom>
          <a:noFill/>
        </p:spPr>
        <p:txBody>
          <a:bodyPr wrap="square" rtlCol="1">
            <a:spAutoFit/>
          </a:bodyPr>
          <a:lstStyle/>
          <a:p>
            <a:r>
              <a:rPr lang="en-US" sz="2400" b="1" dirty="0" smtClean="0">
                <a:solidFill>
                  <a:schemeClr val="tx2"/>
                </a:solidFill>
              </a:rPr>
              <a:t>AWGN channel</a:t>
            </a:r>
            <a:endParaRPr lang="ar-EG" sz="2400" b="1" dirty="0">
              <a:solidFill>
                <a:schemeClr val="tx2"/>
              </a:solidFill>
            </a:endParaRPr>
          </a:p>
        </p:txBody>
      </p:sp>
      <p:graphicFrame>
        <p:nvGraphicFramePr>
          <p:cNvPr id="36" name="Object 30"/>
          <p:cNvGraphicFramePr>
            <a:graphicFrameLocks noChangeAspect="1"/>
          </p:cNvGraphicFramePr>
          <p:nvPr/>
        </p:nvGraphicFramePr>
        <p:xfrm>
          <a:off x="1939925" y="3175000"/>
          <a:ext cx="1519237" cy="1085850"/>
        </p:xfrm>
        <a:graphic>
          <a:graphicData uri="http://schemas.openxmlformats.org/presentationml/2006/ole">
            <p:oleObj spid="_x0000_s1031" r:id="rId10" imgW="3038856" imgH="2170176" progId="">
              <p:embed/>
            </p:oleObj>
          </a:graphicData>
        </a:graphic>
      </p:graphicFrame>
      <p:pic>
        <p:nvPicPr>
          <p:cNvPr id="68" name="Picture 4"/>
          <p:cNvPicPr>
            <a:picLocks noChangeAspect="1" noChangeArrowheads="1"/>
          </p:cNvPicPr>
          <p:nvPr/>
        </p:nvPicPr>
        <p:blipFill>
          <a:blip r:embed="rId11"/>
          <a:srcRect t="51688"/>
          <a:stretch>
            <a:fillRect/>
          </a:stretch>
        </p:blipFill>
        <p:spPr bwMode="auto">
          <a:xfrm>
            <a:off x="4038600" y="4572000"/>
            <a:ext cx="5410200" cy="2209800"/>
          </a:xfrm>
          <a:prstGeom prst="rect">
            <a:avLst/>
          </a:prstGeom>
          <a:noFill/>
          <a:ln w="9525">
            <a:noFill/>
            <a:miter lim="800000"/>
            <a:headEnd/>
            <a:tailEnd/>
          </a:ln>
          <a:effectLst/>
        </p:spPr>
      </p:pic>
      <p:grpSp>
        <p:nvGrpSpPr>
          <p:cNvPr id="69" name="Group 68"/>
          <p:cNvGrpSpPr/>
          <p:nvPr/>
        </p:nvGrpSpPr>
        <p:grpSpPr>
          <a:xfrm>
            <a:off x="1524000" y="1905000"/>
            <a:ext cx="6019800" cy="4610100"/>
            <a:chOff x="1447800" y="1790700"/>
            <a:chExt cx="6019800" cy="4610100"/>
          </a:xfrm>
        </p:grpSpPr>
        <p:sp>
          <p:nvSpPr>
            <p:cNvPr id="70" name="Rectangle 69"/>
            <p:cNvSpPr/>
            <p:nvPr/>
          </p:nvSpPr>
          <p:spPr>
            <a:xfrm>
              <a:off x="1447800" y="1828800"/>
              <a:ext cx="6019800" cy="4572000"/>
            </a:xfrm>
            <a:prstGeom prst="rect">
              <a:avLst/>
            </a:prstGeom>
            <a:ln w="76200"/>
          </p:spPr>
          <p:style>
            <a:lnRef idx="2">
              <a:schemeClr val="accent6"/>
            </a:lnRef>
            <a:fillRef idx="1">
              <a:schemeClr val="lt1"/>
            </a:fillRef>
            <a:effectRef idx="0">
              <a:schemeClr val="accent6"/>
            </a:effectRef>
            <a:fontRef idx="minor">
              <a:schemeClr val="dk1"/>
            </a:fontRef>
          </p:style>
          <p:txBody>
            <a:bodyPr rtlCol="1" anchor="ctr"/>
            <a:lstStyle/>
            <a:p>
              <a:pPr algn="ctr"/>
              <a:endParaRPr lang="ar-EG"/>
            </a:p>
          </p:txBody>
        </p:sp>
        <p:pic>
          <p:nvPicPr>
            <p:cNvPr id="71" name="Picture 10"/>
            <p:cNvPicPr>
              <a:picLocks noChangeAspect="1" noChangeArrowheads="1"/>
            </p:cNvPicPr>
            <p:nvPr/>
          </p:nvPicPr>
          <p:blipFill>
            <a:blip r:embed="rId12"/>
            <a:srcRect/>
            <a:stretch>
              <a:fillRect/>
            </a:stretch>
          </p:blipFill>
          <p:spPr bwMode="auto">
            <a:xfrm>
              <a:off x="1828800" y="1790700"/>
              <a:ext cx="5334000" cy="4000500"/>
            </a:xfrm>
            <a:prstGeom prst="rect">
              <a:avLst/>
            </a:prstGeom>
            <a:noFill/>
            <a:ln w="9525">
              <a:noFill/>
              <a:miter lim="800000"/>
              <a:headEnd/>
              <a:tailEnd/>
            </a:ln>
            <a:effectLst/>
          </p:spPr>
        </p:pic>
        <p:sp>
          <p:nvSpPr>
            <p:cNvPr id="72" name="Rectangle 71"/>
            <p:cNvSpPr/>
            <p:nvPr/>
          </p:nvSpPr>
          <p:spPr>
            <a:xfrm>
              <a:off x="1727548" y="1981200"/>
              <a:ext cx="762000" cy="3810000"/>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1" anchor="ctr"/>
            <a:lstStyle/>
            <a:p>
              <a:pPr algn="ctr"/>
              <a:endParaRPr lang="ar-EG"/>
            </a:p>
          </p:txBody>
        </p:sp>
        <p:sp>
          <p:nvSpPr>
            <p:cNvPr id="73" name="Rectangle 72"/>
            <p:cNvSpPr/>
            <p:nvPr/>
          </p:nvSpPr>
          <p:spPr>
            <a:xfrm>
              <a:off x="2032348" y="5638800"/>
              <a:ext cx="5105400" cy="457200"/>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1" anchor="ctr"/>
            <a:lstStyle/>
            <a:p>
              <a:pPr algn="ctr"/>
              <a:r>
                <a:rPr lang="en-US" sz="2000" b="1" dirty="0" smtClean="0"/>
                <a:t>No. of iterations</a:t>
              </a:r>
              <a:endParaRPr lang="ar-EG" sz="2000" b="1" dirty="0"/>
            </a:p>
          </p:txBody>
        </p:sp>
        <p:sp>
          <p:nvSpPr>
            <p:cNvPr id="74" name="TextBox 73"/>
            <p:cNvSpPr txBox="1"/>
            <p:nvPr/>
          </p:nvSpPr>
          <p:spPr>
            <a:xfrm>
              <a:off x="1727548" y="3352800"/>
              <a:ext cx="598241" cy="400110"/>
            </a:xfrm>
            <a:prstGeom prst="rect">
              <a:avLst/>
            </a:prstGeom>
            <a:noFill/>
          </p:spPr>
          <p:txBody>
            <a:bodyPr wrap="none" rtlCol="1">
              <a:spAutoFit/>
            </a:bodyPr>
            <a:lstStyle/>
            <a:p>
              <a:r>
                <a:rPr lang="en-US" sz="2000" b="1" dirty="0" smtClean="0"/>
                <a:t>BER</a:t>
              </a:r>
              <a:endParaRPr lang="ar-EG" sz="2000" b="1" dirty="0"/>
            </a:p>
          </p:txBody>
        </p:sp>
      </p:gr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63"/>
                                        </p:tgtEl>
                                        <p:attrNameLst>
                                          <p:attrName>style.visibility</p:attrName>
                                        </p:attrNameLst>
                                      </p:cBhvr>
                                      <p:to>
                                        <p:strVal val="visible"/>
                                      </p:to>
                                    </p:set>
                                    <p:animEffect transition="in" filter="dissolve">
                                      <p:cBhvr>
                                        <p:cTn id="7" dur="500"/>
                                        <p:tgtEl>
                                          <p:spTgt spid="63"/>
                                        </p:tgtEl>
                                      </p:cBhvr>
                                    </p:animEffect>
                                  </p:childTnLst>
                                </p:cTn>
                              </p:par>
                              <p:par>
                                <p:cTn id="8" presetID="9" presetClass="entr" presetSubtype="0" fill="hold" grpId="0" nodeType="withEffect">
                                  <p:stCondLst>
                                    <p:cond delay="0"/>
                                  </p:stCondLst>
                                  <p:childTnLst>
                                    <p:set>
                                      <p:cBhvr>
                                        <p:cTn id="9" dur="1" fill="hold">
                                          <p:stCondLst>
                                            <p:cond delay="0"/>
                                          </p:stCondLst>
                                        </p:cTn>
                                        <p:tgtEl>
                                          <p:spTgt spid="62"/>
                                        </p:tgtEl>
                                        <p:attrNameLst>
                                          <p:attrName>style.visibility</p:attrName>
                                        </p:attrNameLst>
                                      </p:cBhvr>
                                      <p:to>
                                        <p:strVal val="visible"/>
                                      </p:to>
                                    </p:set>
                                    <p:animEffect transition="in" filter="dissolve">
                                      <p:cBhvr>
                                        <p:cTn id="10" dur="500"/>
                                        <p:tgtEl>
                                          <p:spTgt spid="62"/>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nodeType="clickEffect">
                                  <p:stCondLst>
                                    <p:cond delay="0"/>
                                  </p:stCondLst>
                                  <p:childTnLst>
                                    <p:set>
                                      <p:cBhvr>
                                        <p:cTn id="14" dur="1" fill="hold">
                                          <p:stCondLst>
                                            <p:cond delay="0"/>
                                          </p:stCondLst>
                                        </p:cTn>
                                        <p:tgtEl>
                                          <p:spTgt spid="1033"/>
                                        </p:tgtEl>
                                        <p:attrNameLst>
                                          <p:attrName>style.visibility</p:attrName>
                                        </p:attrNameLst>
                                      </p:cBhvr>
                                      <p:to>
                                        <p:strVal val="visible"/>
                                      </p:to>
                                    </p:set>
                                    <p:animEffect transition="in" filter="dissolve">
                                      <p:cBhvr>
                                        <p:cTn id="15" dur="500"/>
                                        <p:tgtEl>
                                          <p:spTgt spid="1033"/>
                                        </p:tgtEl>
                                      </p:cBhvr>
                                    </p:animEffect>
                                  </p:childTnLst>
                                </p:cTn>
                              </p:par>
                            </p:childTnLst>
                          </p:cTn>
                        </p:par>
                      </p:childTnLst>
                    </p:cTn>
                  </p:par>
                  <p:par>
                    <p:cTn id="16" fill="hold">
                      <p:stCondLst>
                        <p:cond delay="indefinite"/>
                      </p:stCondLst>
                      <p:childTnLst>
                        <p:par>
                          <p:cTn id="17" fill="hold">
                            <p:stCondLst>
                              <p:cond delay="0"/>
                            </p:stCondLst>
                            <p:childTnLst>
                              <p:par>
                                <p:cTn id="18" presetID="9" presetClass="exit" presetSubtype="0" fill="hold" nodeType="clickEffect">
                                  <p:stCondLst>
                                    <p:cond delay="0"/>
                                  </p:stCondLst>
                                  <p:childTnLst>
                                    <p:animEffect transition="out" filter="dissolve">
                                      <p:cBhvr>
                                        <p:cTn id="19" dur="500"/>
                                        <p:tgtEl>
                                          <p:spTgt spid="63"/>
                                        </p:tgtEl>
                                      </p:cBhvr>
                                    </p:animEffect>
                                    <p:set>
                                      <p:cBhvr>
                                        <p:cTn id="20" dur="1" fill="hold">
                                          <p:stCondLst>
                                            <p:cond delay="499"/>
                                          </p:stCondLst>
                                        </p:cTn>
                                        <p:tgtEl>
                                          <p:spTgt spid="63"/>
                                        </p:tgtEl>
                                        <p:attrNameLst>
                                          <p:attrName>style.visibility</p:attrName>
                                        </p:attrNameLst>
                                      </p:cBhvr>
                                      <p:to>
                                        <p:strVal val="hidden"/>
                                      </p:to>
                                    </p:set>
                                  </p:childTnLst>
                                </p:cTn>
                              </p:par>
                              <p:par>
                                <p:cTn id="21" presetID="9" presetClass="exit" presetSubtype="0" fill="hold" grpId="1" nodeType="withEffect">
                                  <p:stCondLst>
                                    <p:cond delay="0"/>
                                  </p:stCondLst>
                                  <p:childTnLst>
                                    <p:animEffect transition="out" filter="dissolve">
                                      <p:cBhvr>
                                        <p:cTn id="22" dur="500"/>
                                        <p:tgtEl>
                                          <p:spTgt spid="62"/>
                                        </p:tgtEl>
                                      </p:cBhvr>
                                    </p:animEffect>
                                    <p:set>
                                      <p:cBhvr>
                                        <p:cTn id="23" dur="1" fill="hold">
                                          <p:stCondLst>
                                            <p:cond delay="499"/>
                                          </p:stCondLst>
                                        </p:cTn>
                                        <p:tgtEl>
                                          <p:spTgt spid="62"/>
                                        </p:tgtEl>
                                        <p:attrNameLst>
                                          <p:attrName>style.visibility</p:attrName>
                                        </p:attrNameLst>
                                      </p:cBhvr>
                                      <p:to>
                                        <p:strVal val="hidden"/>
                                      </p:to>
                                    </p:set>
                                  </p:childTnLst>
                                </p:cTn>
                              </p:par>
                            </p:childTnLst>
                          </p:cTn>
                        </p:par>
                        <p:par>
                          <p:cTn id="24" fill="hold">
                            <p:stCondLst>
                              <p:cond delay="500"/>
                            </p:stCondLst>
                            <p:childTnLst>
                              <p:par>
                                <p:cTn id="25" presetID="9" presetClass="exit" presetSubtype="0" fill="hold" nodeType="afterEffect">
                                  <p:stCondLst>
                                    <p:cond delay="0"/>
                                  </p:stCondLst>
                                  <p:childTnLst>
                                    <p:animEffect transition="out" filter="dissolve">
                                      <p:cBhvr>
                                        <p:cTn id="26" dur="500"/>
                                        <p:tgtEl>
                                          <p:spTgt spid="51"/>
                                        </p:tgtEl>
                                      </p:cBhvr>
                                    </p:animEffect>
                                    <p:set>
                                      <p:cBhvr>
                                        <p:cTn id="27" dur="1" fill="hold">
                                          <p:stCondLst>
                                            <p:cond delay="499"/>
                                          </p:stCondLst>
                                        </p:cTn>
                                        <p:tgtEl>
                                          <p:spTgt spid="51"/>
                                        </p:tgtEl>
                                        <p:attrNameLst>
                                          <p:attrName>style.visibility</p:attrName>
                                        </p:attrNameLst>
                                      </p:cBhvr>
                                      <p:to>
                                        <p:strVal val="hidden"/>
                                      </p:to>
                                    </p:set>
                                  </p:childTnLst>
                                </p:cTn>
                              </p:par>
                              <p:par>
                                <p:cTn id="28" presetID="5" presetClass="entr" presetSubtype="5" fill="hold" nodeType="withEffect">
                                  <p:stCondLst>
                                    <p:cond delay="0"/>
                                  </p:stCondLst>
                                  <p:childTnLst>
                                    <p:set>
                                      <p:cBhvr>
                                        <p:cTn id="29" dur="1" fill="hold">
                                          <p:stCondLst>
                                            <p:cond delay="0"/>
                                          </p:stCondLst>
                                        </p:cTn>
                                        <p:tgtEl>
                                          <p:spTgt spid="38"/>
                                        </p:tgtEl>
                                        <p:attrNameLst>
                                          <p:attrName>style.visibility</p:attrName>
                                        </p:attrNameLst>
                                      </p:cBhvr>
                                      <p:to>
                                        <p:strVal val="visible"/>
                                      </p:to>
                                    </p:set>
                                    <p:animEffect transition="in" filter="checkerboard(down)">
                                      <p:cBhvr>
                                        <p:cTn id="30" dur="500"/>
                                        <p:tgtEl>
                                          <p:spTgt spid="38"/>
                                        </p:tgtEl>
                                      </p:cBhvr>
                                    </p:animEffect>
                                  </p:childTnLst>
                                </p:cTn>
                              </p:par>
                            </p:childTnLst>
                          </p:cTn>
                        </p:par>
                        <p:par>
                          <p:cTn id="31" fill="hold">
                            <p:stCondLst>
                              <p:cond delay="1000"/>
                            </p:stCondLst>
                            <p:childTnLst>
                              <p:par>
                                <p:cTn id="32" presetID="5" presetClass="entr" presetSubtype="5" fill="hold" nodeType="afterEffect">
                                  <p:stCondLst>
                                    <p:cond delay="0"/>
                                  </p:stCondLst>
                                  <p:childTnLst>
                                    <p:set>
                                      <p:cBhvr>
                                        <p:cTn id="33" dur="1" fill="hold">
                                          <p:stCondLst>
                                            <p:cond delay="0"/>
                                          </p:stCondLst>
                                        </p:cTn>
                                        <p:tgtEl>
                                          <p:spTgt spid="20"/>
                                        </p:tgtEl>
                                        <p:attrNameLst>
                                          <p:attrName>style.visibility</p:attrName>
                                        </p:attrNameLst>
                                      </p:cBhvr>
                                      <p:to>
                                        <p:strVal val="visible"/>
                                      </p:to>
                                    </p:set>
                                    <p:animEffect transition="in" filter="checkerboard(down)">
                                      <p:cBhvr>
                                        <p:cTn id="34" dur="2000"/>
                                        <p:tgtEl>
                                          <p:spTgt spid="20"/>
                                        </p:tgtEl>
                                      </p:cBhvr>
                                    </p:animEffect>
                                  </p:childTnLst>
                                </p:cTn>
                              </p:par>
                            </p:childTnLst>
                          </p:cTn>
                        </p:par>
                        <p:par>
                          <p:cTn id="35" fill="hold">
                            <p:stCondLst>
                              <p:cond delay="3000"/>
                            </p:stCondLst>
                            <p:childTnLst>
                              <p:par>
                                <p:cTn id="36" presetID="5" presetClass="entr" presetSubtype="5" fill="hold" nodeType="afterEffect">
                                  <p:stCondLst>
                                    <p:cond delay="0"/>
                                  </p:stCondLst>
                                  <p:childTnLst>
                                    <p:set>
                                      <p:cBhvr>
                                        <p:cTn id="37" dur="1" fill="hold">
                                          <p:stCondLst>
                                            <p:cond delay="0"/>
                                          </p:stCondLst>
                                        </p:cTn>
                                        <p:tgtEl>
                                          <p:spTgt spid="27"/>
                                        </p:tgtEl>
                                        <p:attrNameLst>
                                          <p:attrName>style.visibility</p:attrName>
                                        </p:attrNameLst>
                                      </p:cBhvr>
                                      <p:to>
                                        <p:strVal val="visible"/>
                                      </p:to>
                                    </p:set>
                                    <p:animEffect transition="in" filter="checkerboard(down)">
                                      <p:cBhvr>
                                        <p:cTn id="38" dur="2000"/>
                                        <p:tgtEl>
                                          <p:spTgt spid="27"/>
                                        </p:tgtEl>
                                      </p:cBhvr>
                                    </p:animEffect>
                                  </p:childTnLst>
                                </p:cTn>
                              </p:par>
                            </p:childTnLst>
                          </p:cTn>
                        </p:par>
                      </p:childTnLst>
                    </p:cTn>
                  </p:par>
                  <p:par>
                    <p:cTn id="39" fill="hold">
                      <p:stCondLst>
                        <p:cond delay="indefinite"/>
                      </p:stCondLst>
                      <p:childTnLst>
                        <p:par>
                          <p:cTn id="40" fill="hold">
                            <p:stCondLst>
                              <p:cond delay="0"/>
                            </p:stCondLst>
                            <p:childTnLst>
                              <p:par>
                                <p:cTn id="41" presetID="9" presetClass="entr" presetSubtype="0" fill="hold" nodeType="clickEffect">
                                  <p:stCondLst>
                                    <p:cond delay="0"/>
                                  </p:stCondLst>
                                  <p:childTnLst>
                                    <p:set>
                                      <p:cBhvr>
                                        <p:cTn id="42" dur="1" fill="hold">
                                          <p:stCondLst>
                                            <p:cond delay="0"/>
                                          </p:stCondLst>
                                        </p:cTn>
                                        <p:tgtEl>
                                          <p:spTgt spid="68"/>
                                        </p:tgtEl>
                                        <p:attrNameLst>
                                          <p:attrName>style.visibility</p:attrName>
                                        </p:attrNameLst>
                                      </p:cBhvr>
                                      <p:to>
                                        <p:strVal val="visible"/>
                                      </p:to>
                                    </p:set>
                                    <p:animEffect transition="in" filter="dissolve">
                                      <p:cBhvr>
                                        <p:cTn id="43" dur="500"/>
                                        <p:tgtEl>
                                          <p:spTgt spid="68"/>
                                        </p:tgtEl>
                                      </p:cBhvr>
                                    </p:animEffect>
                                  </p:childTnLst>
                                </p:cTn>
                              </p:par>
                            </p:childTnLst>
                          </p:cTn>
                        </p:par>
                      </p:childTnLst>
                    </p:cTn>
                  </p:par>
                  <p:par>
                    <p:cTn id="44" fill="hold">
                      <p:stCondLst>
                        <p:cond delay="indefinite"/>
                      </p:stCondLst>
                      <p:childTnLst>
                        <p:par>
                          <p:cTn id="45" fill="hold">
                            <p:stCondLst>
                              <p:cond delay="0"/>
                            </p:stCondLst>
                            <p:childTnLst>
                              <p:par>
                                <p:cTn id="46" presetID="9" presetClass="entr" presetSubtype="0" fill="hold" nodeType="clickEffect">
                                  <p:stCondLst>
                                    <p:cond delay="0"/>
                                  </p:stCondLst>
                                  <p:childTnLst>
                                    <p:set>
                                      <p:cBhvr>
                                        <p:cTn id="47" dur="1" fill="hold">
                                          <p:stCondLst>
                                            <p:cond delay="0"/>
                                          </p:stCondLst>
                                        </p:cTn>
                                        <p:tgtEl>
                                          <p:spTgt spid="1034"/>
                                        </p:tgtEl>
                                        <p:attrNameLst>
                                          <p:attrName>style.visibility</p:attrName>
                                        </p:attrNameLst>
                                      </p:cBhvr>
                                      <p:to>
                                        <p:strVal val="visible"/>
                                      </p:to>
                                    </p:set>
                                    <p:animEffect transition="in" filter="dissolve">
                                      <p:cBhvr>
                                        <p:cTn id="48" dur="500"/>
                                        <p:tgtEl>
                                          <p:spTgt spid="1034"/>
                                        </p:tgtEl>
                                      </p:cBhvr>
                                    </p:animEffect>
                                  </p:childTnLst>
                                </p:cTn>
                              </p:par>
                            </p:childTnLst>
                          </p:cTn>
                        </p:par>
                      </p:childTnLst>
                    </p:cTn>
                  </p:par>
                  <p:par>
                    <p:cTn id="49" fill="hold">
                      <p:stCondLst>
                        <p:cond delay="indefinite"/>
                      </p:stCondLst>
                      <p:childTnLst>
                        <p:par>
                          <p:cTn id="50" fill="hold">
                            <p:stCondLst>
                              <p:cond delay="0"/>
                            </p:stCondLst>
                            <p:childTnLst>
                              <p:par>
                                <p:cTn id="51" presetID="9" presetClass="entr" presetSubtype="0" fill="hold" nodeType="clickEffect">
                                  <p:stCondLst>
                                    <p:cond delay="0"/>
                                  </p:stCondLst>
                                  <p:childTnLst>
                                    <p:set>
                                      <p:cBhvr>
                                        <p:cTn id="52" dur="1" fill="hold">
                                          <p:stCondLst>
                                            <p:cond delay="0"/>
                                          </p:stCondLst>
                                        </p:cTn>
                                        <p:tgtEl>
                                          <p:spTgt spid="69"/>
                                        </p:tgtEl>
                                        <p:attrNameLst>
                                          <p:attrName>style.visibility</p:attrName>
                                        </p:attrNameLst>
                                      </p:cBhvr>
                                      <p:to>
                                        <p:strVal val="visible"/>
                                      </p:to>
                                    </p:set>
                                    <p:animEffect transition="in" filter="dissolve">
                                      <p:cBhvr>
                                        <p:cTn id="53" dur="500"/>
                                        <p:tgtEl>
                                          <p:spTgt spid="6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 grpId="0"/>
      <p:bldP spid="62" grpId="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1204</TotalTime>
  <Words>1483</Words>
  <Application>Microsoft Office PowerPoint</Application>
  <PresentationFormat>On-screen Show (4:3)</PresentationFormat>
  <Paragraphs>301</Paragraphs>
  <Slides>25</Slides>
  <Notes>0</Notes>
  <HiddenSlides>0</HiddenSlides>
  <MMClips>0</MMClips>
  <ScaleCrop>false</ScaleCrop>
  <HeadingPairs>
    <vt:vector size="6" baseType="variant">
      <vt:variant>
        <vt:lpstr>Theme</vt:lpstr>
      </vt:variant>
      <vt:variant>
        <vt:i4>1</vt:i4>
      </vt:variant>
      <vt:variant>
        <vt:lpstr>Embedded OLE Servers</vt:lpstr>
      </vt:variant>
      <vt:variant>
        <vt:i4>0</vt:i4>
      </vt:variant>
      <vt:variant>
        <vt:lpstr>Slide Titles</vt:lpstr>
      </vt:variant>
      <vt:variant>
        <vt:i4>25</vt:i4>
      </vt:variant>
    </vt:vector>
  </HeadingPairs>
  <TitlesOfParts>
    <vt:vector size="26"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cp:lastModifiedBy>cdc</cp:lastModifiedBy>
  <cp:revision>198</cp:revision>
  <dcterms:created xsi:type="dcterms:W3CDTF">2006-08-16T00:00:00Z</dcterms:created>
  <dcterms:modified xsi:type="dcterms:W3CDTF">2011-12-27T15:06:24Z</dcterms:modified>
</cp:coreProperties>
</file>